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handoutMasterIdLst>
    <p:handoutMasterId r:id="rId25"/>
  </p:handoutMasterIdLst>
  <p:sldIdLst>
    <p:sldId id="256" r:id="rId2"/>
    <p:sldId id="260" r:id="rId3"/>
    <p:sldId id="261" r:id="rId4"/>
    <p:sldId id="300" r:id="rId5"/>
    <p:sldId id="288" r:id="rId6"/>
    <p:sldId id="297" r:id="rId7"/>
    <p:sldId id="304" r:id="rId8"/>
    <p:sldId id="305" r:id="rId9"/>
    <p:sldId id="259" r:id="rId10"/>
    <p:sldId id="282" r:id="rId11"/>
    <p:sldId id="283" r:id="rId12"/>
    <p:sldId id="292" r:id="rId13"/>
    <p:sldId id="285" r:id="rId14"/>
    <p:sldId id="295" r:id="rId15"/>
    <p:sldId id="299" r:id="rId16"/>
    <p:sldId id="301" r:id="rId17"/>
    <p:sldId id="302" r:id="rId18"/>
    <p:sldId id="303" r:id="rId19"/>
    <p:sldId id="306" r:id="rId20"/>
    <p:sldId id="298" r:id="rId21"/>
    <p:sldId id="273" r:id="rId22"/>
    <p:sldId id="286" r:id="rId23"/>
  </p:sldIdLst>
  <p:sldSz cx="9144000" cy="6858000" type="screen4x3"/>
  <p:notesSz cx="6669088" cy="9872663"/>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250" autoAdjust="0"/>
  </p:normalViewPr>
  <p:slideViewPr>
    <p:cSldViewPr>
      <p:cViewPr varScale="1">
        <p:scale>
          <a:sx n="86" d="100"/>
          <a:sy n="86" d="100"/>
        </p:scale>
        <p:origin x="2334"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362" cy="495299"/>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sz="quarter" idx="1"/>
          </p:nvPr>
        </p:nvSpPr>
        <p:spPr>
          <a:xfrm>
            <a:off x="3778155" y="0"/>
            <a:ext cx="2889362" cy="495299"/>
          </a:xfrm>
          <a:prstGeom prst="rect">
            <a:avLst/>
          </a:prstGeom>
        </p:spPr>
        <p:txBody>
          <a:bodyPr vert="horz" lIns="91440" tIns="45720" rIns="91440" bIns="45720" rtlCol="0"/>
          <a:lstStyle>
            <a:lvl1pPr algn="r">
              <a:defRPr sz="1200"/>
            </a:lvl1pPr>
          </a:lstStyle>
          <a:p>
            <a:fld id="{D6E3B661-FA0D-4D07-ADAA-247971F5ED0E}" type="datetimeFigureOut">
              <a:rPr lang="fi-FI" smtClean="0"/>
              <a:pPr/>
              <a:t>29.8.2017</a:t>
            </a:fld>
            <a:endParaRPr lang="fi-FI"/>
          </a:p>
        </p:txBody>
      </p:sp>
      <p:sp>
        <p:nvSpPr>
          <p:cNvPr id="4" name="Footer Placeholder 3"/>
          <p:cNvSpPr>
            <a:spLocks noGrp="1"/>
          </p:cNvSpPr>
          <p:nvPr>
            <p:ph type="ftr" sz="quarter" idx="2"/>
          </p:nvPr>
        </p:nvSpPr>
        <p:spPr>
          <a:xfrm>
            <a:off x="0" y="9377364"/>
            <a:ext cx="2889362" cy="495299"/>
          </a:xfrm>
          <a:prstGeom prst="rect">
            <a:avLst/>
          </a:prstGeom>
        </p:spPr>
        <p:txBody>
          <a:bodyPr vert="horz" lIns="91440" tIns="45720" rIns="91440" bIns="45720" rtlCol="0" anchor="b"/>
          <a:lstStyle>
            <a:lvl1pPr algn="l">
              <a:defRPr sz="1200"/>
            </a:lvl1pPr>
          </a:lstStyle>
          <a:p>
            <a:endParaRPr lang="fi-FI"/>
          </a:p>
        </p:txBody>
      </p:sp>
      <p:sp>
        <p:nvSpPr>
          <p:cNvPr id="5" name="Slide Number Placeholder 4"/>
          <p:cNvSpPr>
            <a:spLocks noGrp="1"/>
          </p:cNvSpPr>
          <p:nvPr>
            <p:ph type="sldNum" sz="quarter" idx="3"/>
          </p:nvPr>
        </p:nvSpPr>
        <p:spPr>
          <a:xfrm>
            <a:off x="3778155" y="9377364"/>
            <a:ext cx="2889362" cy="495299"/>
          </a:xfrm>
          <a:prstGeom prst="rect">
            <a:avLst/>
          </a:prstGeom>
        </p:spPr>
        <p:txBody>
          <a:bodyPr vert="horz" lIns="91440" tIns="45720" rIns="91440" bIns="45720" rtlCol="0" anchor="b"/>
          <a:lstStyle>
            <a:lvl1pPr algn="r">
              <a:defRPr sz="1200"/>
            </a:lvl1pPr>
          </a:lstStyle>
          <a:p>
            <a:fld id="{1C4BE995-A7F6-4341-9F6D-57E2FAE53565}" type="slidenum">
              <a:rPr lang="fi-FI" smtClean="0"/>
              <a:pPr/>
              <a:t>‹#›</a:t>
            </a:fld>
            <a:endParaRPr lang="fi-FI"/>
          </a:p>
        </p:txBody>
      </p:sp>
    </p:spTree>
    <p:extLst>
      <p:ext uri="{BB962C8B-B14F-4D97-AF65-F5344CB8AC3E}">
        <p14:creationId xmlns:p14="http://schemas.microsoft.com/office/powerpoint/2010/main" val="22905069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89938" cy="495348"/>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777607" y="1"/>
            <a:ext cx="2889938" cy="495348"/>
          </a:xfrm>
          <a:prstGeom prst="rect">
            <a:avLst/>
          </a:prstGeom>
        </p:spPr>
        <p:txBody>
          <a:bodyPr vert="horz" lIns="91440" tIns="45720" rIns="91440" bIns="45720" rtlCol="0"/>
          <a:lstStyle>
            <a:lvl1pPr algn="r">
              <a:defRPr sz="1200"/>
            </a:lvl1pPr>
          </a:lstStyle>
          <a:p>
            <a:fld id="{BB12BF75-8F88-4042-8CE2-C26FD775B03E}" type="datetimeFigureOut">
              <a:rPr lang="fi-FI" smtClean="0"/>
              <a:pPr/>
              <a:t>29.8.2017</a:t>
            </a:fld>
            <a:endParaRPr lang="fi-FI"/>
          </a:p>
        </p:txBody>
      </p:sp>
      <p:sp>
        <p:nvSpPr>
          <p:cNvPr id="4" name="Slide Image Placeholder 3"/>
          <p:cNvSpPr>
            <a:spLocks noGrp="1" noRot="1" noChangeAspect="1"/>
          </p:cNvSpPr>
          <p:nvPr>
            <p:ph type="sldImg" idx="2"/>
          </p:nvPr>
        </p:nvSpPr>
        <p:spPr>
          <a:xfrm>
            <a:off x="1114425" y="1233488"/>
            <a:ext cx="4440238" cy="3332162"/>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66909" y="4751222"/>
            <a:ext cx="5335270" cy="388736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6" name="Footer Placeholder 5"/>
          <p:cNvSpPr>
            <a:spLocks noGrp="1"/>
          </p:cNvSpPr>
          <p:nvPr>
            <p:ph type="ftr" sz="quarter" idx="4"/>
          </p:nvPr>
        </p:nvSpPr>
        <p:spPr>
          <a:xfrm>
            <a:off x="0" y="9377319"/>
            <a:ext cx="2889938" cy="495347"/>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777607" y="9377319"/>
            <a:ext cx="2889938" cy="495347"/>
          </a:xfrm>
          <a:prstGeom prst="rect">
            <a:avLst/>
          </a:prstGeom>
        </p:spPr>
        <p:txBody>
          <a:bodyPr vert="horz" lIns="91440" tIns="45720" rIns="91440" bIns="45720" rtlCol="0" anchor="b"/>
          <a:lstStyle>
            <a:lvl1pPr algn="r">
              <a:defRPr sz="1200"/>
            </a:lvl1pPr>
          </a:lstStyle>
          <a:p>
            <a:fld id="{C3799C15-02FD-4A35-8B63-E9B0C4FB461C}" type="slidenum">
              <a:rPr lang="fi-FI" smtClean="0"/>
              <a:pPr/>
              <a:t>‹#›</a:t>
            </a:fld>
            <a:endParaRPr lang="fi-FI"/>
          </a:p>
        </p:txBody>
      </p:sp>
    </p:spTree>
    <p:extLst>
      <p:ext uri="{BB962C8B-B14F-4D97-AF65-F5344CB8AC3E}">
        <p14:creationId xmlns:p14="http://schemas.microsoft.com/office/powerpoint/2010/main" val="1999201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pro.tsv.fi/kfy/arctos/" TargetMode="External"/><Relationship Id="rId2" Type="http://schemas.openxmlformats.org/officeDocument/2006/relationships/slide" Target="../slides/slide2.xml"/><Relationship Id="rId1" Type="http://schemas.openxmlformats.org/officeDocument/2006/relationships/notesMaster" Target="../notesMasters/notesMaster1.xml"/><Relationship Id="rId5" Type="http://schemas.openxmlformats.org/officeDocument/2006/relationships/hyperlink" Target="http://www.afsci.fi/" TargetMode="External"/><Relationship Id="rId4" Type="http://schemas.openxmlformats.org/officeDocument/2006/relationships/hyperlink" Target="http://www.sgr.fi/english/fuf_saks.html" TargetMode="Externa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pro.tsv.fi/tisci/ojs.php"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s://www.kiwi.fi/pages/viewpage.action?pageId=58493543" TargetMode="External"/><Relationship Id="rId5" Type="http://schemas.openxmlformats.org/officeDocument/2006/relationships/hyperlink" Target="mailto:riitta.koikkalainen@helsinki.fi" TargetMode="External"/><Relationship Id="rId4" Type="http://schemas.openxmlformats.org/officeDocument/2006/relationships/hyperlink" Target="mailto:antti-jussi.nygard@tsv.fi"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mailto:antti.lahelma@helsinki.fi" TargetMode="External"/><Relationship Id="rId13" Type="http://schemas.openxmlformats.org/officeDocument/2006/relationships/hyperlink" Target="mailto:helena.m.hirvonen@uef.fi" TargetMode="External"/><Relationship Id="rId18" Type="http://schemas.openxmlformats.org/officeDocument/2006/relationships/hyperlink" Target="http://www.silvafennica.fi/" TargetMode="External"/><Relationship Id="rId3" Type="http://schemas.openxmlformats.org/officeDocument/2006/relationships/hyperlink" Target="http://www.ays.fi/aluejaymparisto/" TargetMode="External"/><Relationship Id="rId21" Type="http://schemas.openxmlformats.org/officeDocument/2006/relationships/hyperlink" Target="mailto:timo.kallinen@helsinki.fi" TargetMode="External"/><Relationship Id="rId7" Type="http://schemas.openxmlformats.org/officeDocument/2006/relationships/hyperlink" Target="http://www.sarks.fi/fa/fa.html" TargetMode="External"/><Relationship Id="rId12" Type="http://schemas.openxmlformats.org/officeDocument/2006/relationships/hyperlink" Target="mailto:tuuli.hirvilammi@helsinki.fi" TargetMode="External"/><Relationship Id="rId17" Type="http://schemas.openxmlformats.org/officeDocument/2006/relationships/hyperlink" Target="mailto:niina.uusitalo@uta.fi" TargetMode="External"/><Relationship Id="rId25" Type="http://schemas.openxmlformats.org/officeDocument/2006/relationships/hyperlink" Target="mailto:hanna.lappalainen@helsinki.fi" TargetMode="External"/><Relationship Id="rId2" Type="http://schemas.openxmlformats.org/officeDocument/2006/relationships/slide" Target="../slides/slide5.xml"/><Relationship Id="rId16" Type="http://schemas.openxmlformats.org/officeDocument/2006/relationships/hyperlink" Target="http://mediaviestinta.fi/blogi/" TargetMode="External"/><Relationship Id="rId20" Type="http://schemas.openxmlformats.org/officeDocument/2006/relationships/hyperlink" Target="http://www.antropologinenseura.fi/wordpress/fi/tietoa-lehdesta/" TargetMode="External"/><Relationship Id="rId1" Type="http://schemas.openxmlformats.org/officeDocument/2006/relationships/notesMaster" Target="../notesMasters/notesMaster1.xml"/><Relationship Id="rId6" Type="http://schemas.openxmlformats.org/officeDocument/2006/relationships/hyperlink" Target="mailto:editor.fennia@geography.fi" TargetMode="External"/><Relationship Id="rId11" Type="http://schemas.openxmlformats.org/officeDocument/2006/relationships/hyperlink" Target="http://ojs.tsv.fi/index.php/janus" TargetMode="External"/><Relationship Id="rId24" Type="http://schemas.openxmlformats.org/officeDocument/2006/relationships/hyperlink" Target="http://ojs.tsv.fi/index.php/virittaja/index" TargetMode="External"/><Relationship Id="rId5" Type="http://schemas.openxmlformats.org/officeDocument/2006/relationships/hyperlink" Target="http://www.geography.fi/fennia/" TargetMode="External"/><Relationship Id="rId15" Type="http://schemas.openxmlformats.org/officeDocument/2006/relationships/hyperlink" Target="mailto:kaisa.vehkalahti@nuorisotutkimus.fi" TargetMode="External"/><Relationship Id="rId23" Type="http://schemas.openxmlformats.org/officeDocument/2006/relationships/hyperlink" Target="mailto:heikki.pesonen@helsinki.fi" TargetMode="External"/><Relationship Id="rId10" Type="http://schemas.openxmlformats.org/officeDocument/2006/relationships/hyperlink" Target="mailto:elisa.tiilikainen@uef.fi" TargetMode="External"/><Relationship Id="rId19" Type="http://schemas.openxmlformats.org/officeDocument/2006/relationships/hyperlink" Target="mailto:pekka.nygren@metsatiede.org" TargetMode="External"/><Relationship Id="rId4" Type="http://schemas.openxmlformats.org/officeDocument/2006/relationships/hyperlink" Target="mailto:kirsipauliina.kallio@uta.fi" TargetMode="External"/><Relationship Id="rId9" Type="http://schemas.openxmlformats.org/officeDocument/2006/relationships/hyperlink" Target="http://pro.tsv.fi/kvt/?Gerontologia-lehti" TargetMode="External"/><Relationship Id="rId14" Type="http://schemas.openxmlformats.org/officeDocument/2006/relationships/hyperlink" Target="http://www.kasvatus-ja-aika.fi/site/" TargetMode="External"/><Relationship Id="rId22" Type="http://schemas.openxmlformats.org/officeDocument/2006/relationships/hyperlink" Target="http://uskonnontutkija.fi/"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arto.linneanet.fi/index.html"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C3799C15-02FD-4A35-8B63-E9B0C4FB461C}" type="slidenum">
              <a:rPr lang="fi-FI" smtClean="0"/>
              <a:pPr/>
              <a:t>1</a:t>
            </a:fld>
            <a:endParaRPr lang="fi-FI"/>
          </a:p>
        </p:txBody>
      </p:sp>
    </p:spTree>
    <p:extLst>
      <p:ext uri="{BB962C8B-B14F-4D97-AF65-F5344CB8AC3E}">
        <p14:creationId xmlns:p14="http://schemas.microsoft.com/office/powerpoint/2010/main" val="2353292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FI" dirty="0" smtClean="0"/>
              <a:t>Konsortion rahoitus kattaisi noin kolmanneksen lehtien</a:t>
            </a:r>
            <a:r>
              <a:rPr lang="fi-FI" baseline="0" dirty="0" smtClean="0"/>
              <a:t> tuloista.</a:t>
            </a:r>
            <a:endParaRPr lang="fi-FI" dirty="0"/>
          </a:p>
        </p:txBody>
      </p:sp>
      <p:sp>
        <p:nvSpPr>
          <p:cNvPr id="4" name="Slide Number Placeholder 3"/>
          <p:cNvSpPr>
            <a:spLocks noGrp="1"/>
          </p:cNvSpPr>
          <p:nvPr>
            <p:ph type="sldNum" sz="quarter" idx="10"/>
          </p:nvPr>
        </p:nvSpPr>
        <p:spPr/>
        <p:txBody>
          <a:bodyPr/>
          <a:lstStyle/>
          <a:p>
            <a:fld id="{C3799C15-02FD-4A35-8B63-E9B0C4FB461C}" type="slidenum">
              <a:rPr lang="fi-FI" smtClean="0"/>
              <a:pPr/>
              <a:t>10</a:t>
            </a:fld>
            <a:endParaRPr lang="fi-FI"/>
          </a:p>
        </p:txBody>
      </p:sp>
    </p:spTree>
    <p:extLst>
      <p:ext uri="{BB962C8B-B14F-4D97-AF65-F5344CB8AC3E}">
        <p14:creationId xmlns:p14="http://schemas.microsoft.com/office/powerpoint/2010/main" val="14089729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FI" baseline="0" dirty="0" smtClean="0"/>
              <a:t>Organisaatiolta kerättävä konsortion rahoitus laskettaisiin kertomalla suomalaisissa julkaisukanavissa julkaistujen vertaisarvioitujen tekstien määrä määrätyllä aikavälillä artikkelimaksulla (kaavassa c * d). Tiedot julkaistujen tekstien määristä otetaan </a:t>
            </a:r>
            <a:r>
              <a:rPr lang="fi-FI" baseline="0" dirty="0" err="1" smtClean="0"/>
              <a:t>okm:n</a:t>
            </a:r>
            <a:r>
              <a:rPr lang="fi-FI" baseline="0" dirty="0" smtClean="0"/>
              <a:t> tiedonkeruusta.</a:t>
            </a:r>
          </a:p>
          <a:p>
            <a:endParaRPr lang="fi-FI" baseline="0" dirty="0" smtClean="0"/>
          </a:p>
          <a:p>
            <a:r>
              <a:rPr lang="fi-FI" baseline="0" dirty="0" smtClean="0"/>
              <a:t>Perusmaksun osuus (tässä 1 500 €) kattaisi konsortion hallinnointiin liittyvät kulut, kaikki muu rahoitus jaettaisiin suoraan lehdille. 1 500 €:n perusmaksu kaikilta nykyisiltä yliopistoilta ja ammattikorkeakouluista tuottaisi 60 000 € eli yhden henkilötyövuoden verran. </a:t>
            </a:r>
          </a:p>
          <a:p>
            <a:endParaRPr lang="fi-FI" baseline="0" dirty="0" smtClean="0"/>
          </a:p>
          <a:p>
            <a:r>
              <a:rPr lang="fi-FI" baseline="0" dirty="0" smtClean="0"/>
              <a:t>Lehdille jaettava osuus määräytyisi kaavan osuudella c*d. </a:t>
            </a:r>
          </a:p>
          <a:p>
            <a:endParaRPr lang="fi-FI" baseline="0" dirty="0" smtClean="0"/>
          </a:p>
          <a:p>
            <a:r>
              <a:rPr lang="fi-FI" baseline="0" dirty="0" smtClean="0"/>
              <a:t>Rahaliikennettä hallinnoitaisiin Kansalliskirjastossa, joka on riittävän neutraali kaikkien kentän toimijoiden kannalta.</a:t>
            </a:r>
            <a:endParaRPr lang="fi-FI" dirty="0" smtClean="0"/>
          </a:p>
          <a:p>
            <a:endParaRPr lang="fi-FI" dirty="0" smtClean="0"/>
          </a:p>
          <a:p>
            <a:r>
              <a:rPr lang="fi-FI" dirty="0" smtClean="0"/>
              <a:t>Artikkelimäärät</a:t>
            </a:r>
            <a:r>
              <a:rPr lang="fi-FI" baseline="0" dirty="0" smtClean="0"/>
              <a:t> on poimittu opetus- ja kulttuuriministeriön tiedonkeruusta (</a:t>
            </a:r>
            <a:r>
              <a:rPr lang="fi-FI" baseline="0" dirty="0" err="1" smtClean="0"/>
              <a:t>Juuli</a:t>
            </a:r>
            <a:r>
              <a:rPr lang="fi-FI" baseline="0" dirty="0" smtClean="0"/>
              <a:t>-tietokanta). Tämä tieto on eri kuin mitä lehtien omista arkistoista saadaan, sillä </a:t>
            </a:r>
            <a:r>
              <a:rPr lang="fi-FI" baseline="0" dirty="0" err="1" smtClean="0"/>
              <a:t>Juuliin</a:t>
            </a:r>
            <a:r>
              <a:rPr lang="fi-FI" baseline="0" dirty="0" smtClean="0"/>
              <a:t> raportoidaan ainoastaan työsuhteessa olevan henkilökunnan kirjoittamat artikkelit. Laskelmissa on käytetty tietoa ainoastaan vertaisarvioinnin läpi käyneistä A1 ja A2 -teksteistä. </a:t>
            </a:r>
          </a:p>
          <a:p>
            <a:endParaRPr lang="fi-FI" baseline="0" dirty="0" smtClean="0"/>
          </a:p>
          <a:p>
            <a:r>
              <a:rPr lang="fi-FI" baseline="0" dirty="0" smtClean="0"/>
              <a:t>Tiedot on kerätty yliopistoista ja ammattikorkeakouluista. Sairaanhoitopiirit on sisällytetty yliopistojen lukuihin.</a:t>
            </a:r>
          </a:p>
          <a:p>
            <a:endParaRPr lang="fi-FI"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fi-FI" baseline="0" dirty="0" smtClean="0"/>
              <a:t>Artikkelien arvo yliopistojen saamassa rahoituksessa määräytyy eri perusteilla kuin ammattikorkeakouluissa. </a:t>
            </a:r>
            <a:r>
              <a:rPr lang="fi-FI" sz="1200" dirty="0" smtClean="0">
                <a:latin typeface="Calibri" panose="020F0502020204030204" pitchFamily="34" charset="0"/>
              </a:rPr>
              <a:t>Yliopistojen rahoitusmallissa julkaisujen osuus on 13 prosenttia,</a:t>
            </a:r>
            <a:r>
              <a:rPr lang="fi-FI" sz="1200" baseline="0" dirty="0" smtClean="0">
                <a:latin typeface="Calibri" panose="020F0502020204030204" pitchFamily="34" charset="0"/>
              </a:rPr>
              <a:t> ja </a:t>
            </a:r>
            <a:r>
              <a:rPr lang="fi-FI" sz="1200" baseline="0" dirty="0" err="1" smtClean="0">
                <a:latin typeface="Calibri" panose="020F0502020204030204" pitchFamily="34" charset="0"/>
              </a:rPr>
              <a:t>jufo</a:t>
            </a:r>
            <a:r>
              <a:rPr lang="fi-FI" sz="1200" baseline="0" dirty="0" smtClean="0">
                <a:latin typeface="Calibri" panose="020F0502020204030204" pitchFamily="34" charset="0"/>
              </a:rPr>
              <a:t> 1-artikkelista yliopisto saa 4200 euroa, </a:t>
            </a:r>
            <a:r>
              <a:rPr lang="fi-FI" sz="1200" baseline="0" dirty="0" err="1" smtClean="0">
                <a:latin typeface="Calibri" panose="020F0502020204030204" pitchFamily="34" charset="0"/>
              </a:rPr>
              <a:t>jufo</a:t>
            </a:r>
            <a:r>
              <a:rPr lang="fi-FI" sz="1200" baseline="0" dirty="0" smtClean="0">
                <a:latin typeface="Calibri" panose="020F0502020204030204" pitchFamily="34" charset="0"/>
              </a:rPr>
              <a:t> 2:sta 12600. </a:t>
            </a:r>
            <a:r>
              <a:rPr lang="fi-FI" sz="1200" b="1" baseline="0" dirty="0" smtClean="0">
                <a:latin typeface="Calibri" panose="020F0502020204030204" pitchFamily="34" charset="0"/>
              </a:rPr>
              <a:t>Ammattikorkeakoulujen rahoitusmallissa julkaisujen osuus on 2 %, ja siinä julkaisutyypin arvoa ei ole eritelty </a:t>
            </a:r>
            <a:r>
              <a:rPr lang="fi-FI" sz="1200" b="1" u="sng" baseline="0" dirty="0" smtClean="0">
                <a:latin typeface="Calibri" panose="020F0502020204030204" pitchFamily="34" charset="0"/>
              </a:rPr>
              <a:t>[&lt;Jaana, tarkista tämä, meneekö </a:t>
            </a:r>
            <a:r>
              <a:rPr lang="fi-FI" sz="1200" b="1" u="sng" baseline="0" dirty="0" err="1" smtClean="0">
                <a:latin typeface="Calibri" panose="020F0502020204030204" pitchFamily="34" charset="0"/>
              </a:rPr>
              <a:t>tää</a:t>
            </a:r>
            <a:r>
              <a:rPr lang="fi-FI" sz="1200" b="1" u="sng" baseline="0" dirty="0" smtClean="0">
                <a:latin typeface="Calibri" panose="020F0502020204030204" pitchFamily="34" charset="0"/>
              </a:rPr>
              <a:t> näin?!]</a:t>
            </a:r>
          </a:p>
          <a:p>
            <a:pPr marL="0" marR="0" lvl="0" indent="0" algn="l" defTabSz="914400" rtl="0" eaLnBrk="1" fontAlgn="auto" latinLnBrk="0" hangingPunct="1">
              <a:lnSpc>
                <a:spcPct val="100000"/>
              </a:lnSpc>
              <a:spcBef>
                <a:spcPts val="0"/>
              </a:spcBef>
              <a:spcAft>
                <a:spcPts val="0"/>
              </a:spcAft>
              <a:buClrTx/>
              <a:buSzTx/>
              <a:buFontTx/>
              <a:buNone/>
              <a:tabLst/>
              <a:defRPr/>
            </a:pPr>
            <a:endParaRPr lang="fi-FI" sz="1200" b="1" u="sng" baseline="0" dirty="0" smtClean="0">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i-FI" sz="1200" b="1" u="sng" baseline="0" dirty="0" smtClean="0">
                <a:latin typeface="Calibri" panose="020F0502020204030204" pitchFamily="34" charset="0"/>
              </a:rPr>
              <a:t>Kotilavan rahoitusmallia hahmoteltaessa on käytetty </a:t>
            </a:r>
            <a:r>
              <a:rPr lang="fi-FI" sz="1200" b="1" u="sng" baseline="0" dirty="0" err="1" smtClean="0">
                <a:latin typeface="Calibri" panose="020F0502020204030204" pitchFamily="34" charset="0"/>
              </a:rPr>
              <a:t>jufo</a:t>
            </a:r>
            <a:r>
              <a:rPr lang="fi-FI" sz="1200" b="1" u="sng" baseline="0" dirty="0" smtClean="0">
                <a:latin typeface="Calibri" panose="020F0502020204030204" pitchFamily="34" charset="0"/>
              </a:rPr>
              <a:t>-kertoimia. Ammattikorkeakoulujen erilaisen rahoitusmallin vuoksi saattaa olla syytä pohtia ammattikorkeakoulujen rahoitusosuuden määräytymistä hiukan eri perusteilla.</a:t>
            </a:r>
            <a:endParaRPr lang="fi-FI" sz="1200" b="1" u="sng" dirty="0" smtClean="0">
              <a:latin typeface="Calibri" panose="020F0502020204030204" pitchFamily="34" charset="0"/>
            </a:endParaRPr>
          </a:p>
          <a:p>
            <a:endParaRPr lang="fi-FI" dirty="0"/>
          </a:p>
        </p:txBody>
      </p:sp>
      <p:sp>
        <p:nvSpPr>
          <p:cNvPr id="4" name="Slide Number Placeholder 3"/>
          <p:cNvSpPr>
            <a:spLocks noGrp="1"/>
          </p:cNvSpPr>
          <p:nvPr>
            <p:ph type="sldNum" sz="quarter" idx="10"/>
          </p:nvPr>
        </p:nvSpPr>
        <p:spPr/>
        <p:txBody>
          <a:bodyPr/>
          <a:lstStyle/>
          <a:p>
            <a:fld id="{C3799C15-02FD-4A35-8B63-E9B0C4FB461C}" type="slidenum">
              <a:rPr lang="fi-FI" smtClean="0"/>
              <a:pPr/>
              <a:t>11</a:t>
            </a:fld>
            <a:endParaRPr lang="fi-FI"/>
          </a:p>
        </p:txBody>
      </p:sp>
    </p:spTree>
    <p:extLst>
      <p:ext uri="{BB962C8B-B14F-4D97-AF65-F5344CB8AC3E}">
        <p14:creationId xmlns:p14="http://schemas.microsoft.com/office/powerpoint/2010/main" val="1387013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FI" baseline="0" dirty="0" smtClean="0"/>
              <a:t>Sekä lehdet että rahoittajat sitoutuvat kolmeksi vuodeksi.</a:t>
            </a:r>
          </a:p>
        </p:txBody>
      </p:sp>
      <p:sp>
        <p:nvSpPr>
          <p:cNvPr id="4" name="Slide Number Placeholder 3"/>
          <p:cNvSpPr>
            <a:spLocks noGrp="1"/>
          </p:cNvSpPr>
          <p:nvPr>
            <p:ph type="sldNum" sz="quarter" idx="10"/>
          </p:nvPr>
        </p:nvSpPr>
        <p:spPr/>
        <p:txBody>
          <a:bodyPr/>
          <a:lstStyle/>
          <a:p>
            <a:fld id="{C3799C15-02FD-4A35-8B63-E9B0C4FB461C}" type="slidenum">
              <a:rPr lang="fi-FI" smtClean="0"/>
              <a:pPr/>
              <a:t>12</a:t>
            </a:fld>
            <a:endParaRPr lang="fi-FI"/>
          </a:p>
        </p:txBody>
      </p:sp>
    </p:spTree>
    <p:extLst>
      <p:ext uri="{BB962C8B-B14F-4D97-AF65-F5344CB8AC3E}">
        <p14:creationId xmlns:p14="http://schemas.microsoft.com/office/powerpoint/2010/main" val="2383051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10"/>
          </p:nvPr>
        </p:nvSpPr>
        <p:spPr/>
        <p:txBody>
          <a:bodyPr/>
          <a:lstStyle/>
          <a:p>
            <a:fld id="{C3799C15-02FD-4A35-8B63-E9B0C4FB461C}" type="slidenum">
              <a:rPr lang="fi-FI" smtClean="0"/>
              <a:pPr/>
              <a:t>13</a:t>
            </a:fld>
            <a:endParaRPr lang="fi-FI"/>
          </a:p>
        </p:txBody>
      </p:sp>
    </p:spTree>
    <p:extLst>
      <p:ext uri="{BB962C8B-B14F-4D97-AF65-F5344CB8AC3E}">
        <p14:creationId xmlns:p14="http://schemas.microsoft.com/office/powerpoint/2010/main" val="18474238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FI" baseline="0" dirty="0" smtClean="0"/>
              <a:t>Organisaatiolta kerättävä konsortion rahoitus laskettaisiin kertomalla suomalaisissa julkaisukanavissa julkaistujen vertaisarvioitujen tekstien määrä määrätyllä aikavälillä artikkelimaksulla (kaavassa c * d). Tiedot julkaistujen tekstien määristä otetaan </a:t>
            </a:r>
            <a:r>
              <a:rPr lang="fi-FI" baseline="0" dirty="0" err="1" smtClean="0"/>
              <a:t>okm:n</a:t>
            </a:r>
            <a:r>
              <a:rPr lang="fi-FI" baseline="0" dirty="0" smtClean="0"/>
              <a:t> tiedonkeruusta.</a:t>
            </a:r>
          </a:p>
          <a:p>
            <a:endParaRPr lang="fi-FI" baseline="0" dirty="0" smtClean="0"/>
          </a:p>
          <a:p>
            <a:r>
              <a:rPr lang="fi-FI" baseline="0" dirty="0" smtClean="0"/>
              <a:t>Perusmaksun osuus (tässä 1 500 €) kattaisi konsortion hallinnointiin liittyvät kulut, kaikki muu rahoitus jaettaisiin suoraan lehdille. 1 500 €:n perusmaksu kaikilta nykyisiltä yliopistoilta ja ammattikorkeakouluista tuottaisi 60 000 € eli yhden henkilötyövuoden verran. </a:t>
            </a:r>
          </a:p>
          <a:p>
            <a:endParaRPr lang="fi-FI" baseline="0" dirty="0" smtClean="0"/>
          </a:p>
          <a:p>
            <a:r>
              <a:rPr lang="fi-FI" baseline="0" dirty="0" smtClean="0"/>
              <a:t>Lehdille jaettava osuus määräytyisi kaavan osuudella c*d. </a:t>
            </a:r>
          </a:p>
          <a:p>
            <a:endParaRPr lang="fi-FI" baseline="0" dirty="0" smtClean="0"/>
          </a:p>
          <a:p>
            <a:r>
              <a:rPr lang="fi-FI" baseline="0" dirty="0" smtClean="0"/>
              <a:t>Rahaliikennettä hallinnoitaisiin Kansalliskirjastossa, joka on riittävän neutraali kaikkien kentän toimijoiden kannalta.</a:t>
            </a:r>
            <a:endParaRPr lang="fi-FI" dirty="0" smtClean="0"/>
          </a:p>
          <a:p>
            <a:endParaRPr lang="fi-FI" dirty="0" smtClean="0"/>
          </a:p>
          <a:p>
            <a:r>
              <a:rPr lang="fi-FI" dirty="0" smtClean="0"/>
              <a:t>Artikkelimäärät</a:t>
            </a:r>
            <a:r>
              <a:rPr lang="fi-FI" baseline="0" dirty="0" smtClean="0"/>
              <a:t> on poimittu opetus- ja kulttuuriministeriön tiedonkeruusta (</a:t>
            </a:r>
            <a:r>
              <a:rPr lang="fi-FI" baseline="0" dirty="0" err="1" smtClean="0"/>
              <a:t>Juuli</a:t>
            </a:r>
            <a:r>
              <a:rPr lang="fi-FI" baseline="0" dirty="0" smtClean="0"/>
              <a:t>-tietokanta). Tämä tieto on eri kuin mitä lehtien omista arkistoista saadaan, sillä </a:t>
            </a:r>
            <a:r>
              <a:rPr lang="fi-FI" baseline="0" dirty="0" err="1" smtClean="0"/>
              <a:t>Juuliin</a:t>
            </a:r>
            <a:r>
              <a:rPr lang="fi-FI" baseline="0" dirty="0" smtClean="0"/>
              <a:t> raportoidaan ainoastaan työsuhteessa olevan henkilökunnan kirjoittamat artikkelit. Laskelmissa on käytetty tietoa ainoastaan vertaisarvioinnin läpi käyneistä A1 ja A2 -teksteistä. </a:t>
            </a:r>
          </a:p>
          <a:p>
            <a:endParaRPr lang="fi-FI" baseline="0" dirty="0" smtClean="0"/>
          </a:p>
          <a:p>
            <a:r>
              <a:rPr lang="fi-FI" baseline="0" dirty="0" smtClean="0"/>
              <a:t>Tiedot on kerätty yliopistoista ja ammattikorkeakouluista. Sairaanhoitopiirit on sisällytetty yliopistojen lukuihin.</a:t>
            </a:r>
          </a:p>
          <a:p>
            <a:endParaRPr lang="fi-FI"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fi-FI" baseline="0" dirty="0" smtClean="0"/>
              <a:t>Artikkelien arvo yliopistojen saamassa rahoituksessa määräytyy eri perusteilla kuin ammattikorkeakouluissa. </a:t>
            </a:r>
            <a:r>
              <a:rPr lang="fi-FI" sz="1200" dirty="0" smtClean="0">
                <a:latin typeface="Calibri" panose="020F0502020204030204" pitchFamily="34" charset="0"/>
              </a:rPr>
              <a:t>Yliopistojen rahoitusmallissa julkaisujen osuus on 13 prosenttia,</a:t>
            </a:r>
            <a:r>
              <a:rPr lang="fi-FI" sz="1200" baseline="0" dirty="0" smtClean="0">
                <a:latin typeface="Calibri" panose="020F0502020204030204" pitchFamily="34" charset="0"/>
              </a:rPr>
              <a:t> ja </a:t>
            </a:r>
            <a:r>
              <a:rPr lang="fi-FI" sz="1200" baseline="0" dirty="0" err="1" smtClean="0">
                <a:latin typeface="Calibri" panose="020F0502020204030204" pitchFamily="34" charset="0"/>
              </a:rPr>
              <a:t>jufo</a:t>
            </a:r>
            <a:r>
              <a:rPr lang="fi-FI" sz="1200" baseline="0" dirty="0" smtClean="0">
                <a:latin typeface="Calibri" panose="020F0502020204030204" pitchFamily="34" charset="0"/>
              </a:rPr>
              <a:t> 1-artikkelista yliopisto saa 4200 euroa, </a:t>
            </a:r>
            <a:r>
              <a:rPr lang="fi-FI" sz="1200" baseline="0" dirty="0" err="1" smtClean="0">
                <a:latin typeface="Calibri" panose="020F0502020204030204" pitchFamily="34" charset="0"/>
              </a:rPr>
              <a:t>jufo</a:t>
            </a:r>
            <a:r>
              <a:rPr lang="fi-FI" sz="1200" baseline="0" dirty="0" smtClean="0">
                <a:latin typeface="Calibri" panose="020F0502020204030204" pitchFamily="34" charset="0"/>
              </a:rPr>
              <a:t> 2:sta 12600. </a:t>
            </a:r>
            <a:r>
              <a:rPr lang="fi-FI" sz="1200" b="1" baseline="0" dirty="0" smtClean="0">
                <a:latin typeface="Calibri" panose="020F0502020204030204" pitchFamily="34" charset="0"/>
              </a:rPr>
              <a:t>Ammattikorkeakoulujen rahoitusmallissa julkaisujen osuus on 2 %, ja siinä julkaisutyypin arvoa ei ole eritelty </a:t>
            </a:r>
            <a:r>
              <a:rPr lang="fi-FI" sz="1200" b="1" u="sng" baseline="0" dirty="0" smtClean="0">
                <a:latin typeface="Calibri" panose="020F0502020204030204" pitchFamily="34" charset="0"/>
              </a:rPr>
              <a:t>[&lt;Jaana, tarkista tämä, meneekö </a:t>
            </a:r>
            <a:r>
              <a:rPr lang="fi-FI" sz="1200" b="1" u="sng" baseline="0" dirty="0" err="1" smtClean="0">
                <a:latin typeface="Calibri" panose="020F0502020204030204" pitchFamily="34" charset="0"/>
              </a:rPr>
              <a:t>tää</a:t>
            </a:r>
            <a:r>
              <a:rPr lang="fi-FI" sz="1200" b="1" u="sng" baseline="0" dirty="0" smtClean="0">
                <a:latin typeface="Calibri" panose="020F0502020204030204" pitchFamily="34" charset="0"/>
              </a:rPr>
              <a:t> näin?!]</a:t>
            </a:r>
          </a:p>
          <a:p>
            <a:pPr marL="0" marR="0" lvl="0" indent="0" algn="l" defTabSz="914400" rtl="0" eaLnBrk="1" fontAlgn="auto" latinLnBrk="0" hangingPunct="1">
              <a:lnSpc>
                <a:spcPct val="100000"/>
              </a:lnSpc>
              <a:spcBef>
                <a:spcPts val="0"/>
              </a:spcBef>
              <a:spcAft>
                <a:spcPts val="0"/>
              </a:spcAft>
              <a:buClrTx/>
              <a:buSzTx/>
              <a:buFontTx/>
              <a:buNone/>
              <a:tabLst/>
              <a:defRPr/>
            </a:pPr>
            <a:endParaRPr lang="fi-FI" sz="1200" b="1" u="sng" baseline="0" dirty="0" smtClean="0">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i-FI" sz="1200" b="1" u="sng" baseline="0" dirty="0" smtClean="0">
                <a:latin typeface="Calibri" panose="020F0502020204030204" pitchFamily="34" charset="0"/>
              </a:rPr>
              <a:t>Kotilavan rahoitusmallia hahmoteltaessa on käytetty </a:t>
            </a:r>
            <a:r>
              <a:rPr lang="fi-FI" sz="1200" b="1" u="sng" baseline="0" dirty="0" err="1" smtClean="0">
                <a:latin typeface="Calibri" panose="020F0502020204030204" pitchFamily="34" charset="0"/>
              </a:rPr>
              <a:t>jufo</a:t>
            </a:r>
            <a:r>
              <a:rPr lang="fi-FI" sz="1200" b="1" u="sng" baseline="0" dirty="0" smtClean="0">
                <a:latin typeface="Calibri" panose="020F0502020204030204" pitchFamily="34" charset="0"/>
              </a:rPr>
              <a:t>-kertoimia. Ammattikorkeakoulujen erilaisen rahoitusmallin vuoksi saattaa olla syytä pohtia ammattikorkeakoulujen rahoitusosuuden määräytymistä hiukan eri perusteilla.</a:t>
            </a:r>
            <a:endParaRPr lang="fi-FI" sz="1200" b="1" u="sng" dirty="0" smtClean="0">
              <a:latin typeface="Calibri" panose="020F0502020204030204" pitchFamily="34" charset="0"/>
            </a:endParaRPr>
          </a:p>
          <a:p>
            <a:endParaRPr lang="fi-FI" dirty="0"/>
          </a:p>
        </p:txBody>
      </p:sp>
      <p:sp>
        <p:nvSpPr>
          <p:cNvPr id="4" name="Slide Number Placeholder 3"/>
          <p:cNvSpPr>
            <a:spLocks noGrp="1"/>
          </p:cNvSpPr>
          <p:nvPr>
            <p:ph type="sldNum" sz="quarter" idx="10"/>
          </p:nvPr>
        </p:nvSpPr>
        <p:spPr/>
        <p:txBody>
          <a:bodyPr/>
          <a:lstStyle/>
          <a:p>
            <a:fld id="{C3799C15-02FD-4A35-8B63-E9B0C4FB461C}" type="slidenum">
              <a:rPr lang="fi-FI" smtClean="0"/>
              <a:pPr/>
              <a:t>15</a:t>
            </a:fld>
            <a:endParaRPr lang="fi-FI"/>
          </a:p>
        </p:txBody>
      </p:sp>
    </p:spTree>
    <p:extLst>
      <p:ext uri="{BB962C8B-B14F-4D97-AF65-F5344CB8AC3E}">
        <p14:creationId xmlns:p14="http://schemas.microsoft.com/office/powerpoint/2010/main" val="33052682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C3799C15-02FD-4A35-8B63-E9B0C4FB461C}" type="slidenum">
              <a:rPr lang="fi-FI" smtClean="0"/>
              <a:pPr/>
              <a:t>16</a:t>
            </a:fld>
            <a:endParaRPr lang="fi-FI"/>
          </a:p>
        </p:txBody>
      </p:sp>
    </p:spTree>
    <p:extLst>
      <p:ext uri="{BB962C8B-B14F-4D97-AF65-F5344CB8AC3E}">
        <p14:creationId xmlns:p14="http://schemas.microsoft.com/office/powerpoint/2010/main" val="23947773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C3799C15-02FD-4A35-8B63-E9B0C4FB461C}" type="slidenum">
              <a:rPr lang="fi-FI" smtClean="0"/>
              <a:pPr/>
              <a:t>17</a:t>
            </a:fld>
            <a:endParaRPr lang="fi-FI"/>
          </a:p>
        </p:txBody>
      </p:sp>
    </p:spTree>
    <p:extLst>
      <p:ext uri="{BB962C8B-B14F-4D97-AF65-F5344CB8AC3E}">
        <p14:creationId xmlns:p14="http://schemas.microsoft.com/office/powerpoint/2010/main" val="19494820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FI" dirty="0" smtClean="0"/>
              <a:t>DOAJ – Directory of Open Access </a:t>
            </a:r>
            <a:r>
              <a:rPr lang="fi-FI" dirty="0" err="1" smtClean="0"/>
              <a:t>Journals</a:t>
            </a:r>
            <a:endParaRPr lang="fi-FI" dirty="0" smtClean="0"/>
          </a:p>
          <a:p>
            <a:r>
              <a:rPr lang="fi-FI" dirty="0" smtClean="0"/>
              <a:t>DOI – Digital</a:t>
            </a:r>
            <a:r>
              <a:rPr lang="fi-FI" baseline="0" dirty="0" smtClean="0"/>
              <a:t> </a:t>
            </a:r>
            <a:r>
              <a:rPr lang="fi-FI" baseline="0" dirty="0" err="1" smtClean="0"/>
              <a:t>object</a:t>
            </a:r>
            <a:r>
              <a:rPr lang="fi-FI" baseline="0" dirty="0" smtClean="0"/>
              <a:t> </a:t>
            </a:r>
            <a:r>
              <a:rPr lang="fi-FI" baseline="0" dirty="0" err="1" smtClean="0"/>
              <a:t>identifier</a:t>
            </a:r>
            <a:endParaRPr lang="fi-FI" baseline="0" dirty="0" smtClean="0"/>
          </a:p>
          <a:p>
            <a:r>
              <a:rPr lang="fi-FI" baseline="0" dirty="0" smtClean="0"/>
              <a:t>Orcid – tutkijan yksilöivä tunniste</a:t>
            </a:r>
            <a:endParaRPr lang="fi-FI" dirty="0"/>
          </a:p>
        </p:txBody>
      </p:sp>
      <p:sp>
        <p:nvSpPr>
          <p:cNvPr id="4" name="Slide Number Placeholder 3"/>
          <p:cNvSpPr>
            <a:spLocks noGrp="1"/>
          </p:cNvSpPr>
          <p:nvPr>
            <p:ph type="sldNum" sz="quarter" idx="10"/>
          </p:nvPr>
        </p:nvSpPr>
        <p:spPr/>
        <p:txBody>
          <a:bodyPr/>
          <a:lstStyle/>
          <a:p>
            <a:fld id="{C3799C15-02FD-4A35-8B63-E9B0C4FB461C}" type="slidenum">
              <a:rPr lang="fi-FI" smtClean="0"/>
              <a:pPr/>
              <a:t>18</a:t>
            </a:fld>
            <a:endParaRPr lang="fi-FI"/>
          </a:p>
        </p:txBody>
      </p:sp>
    </p:spTree>
    <p:extLst>
      <p:ext uri="{BB962C8B-B14F-4D97-AF65-F5344CB8AC3E}">
        <p14:creationId xmlns:p14="http://schemas.microsoft.com/office/powerpoint/2010/main" val="13625415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FI" dirty="0" smtClean="0"/>
              <a:t>Näyttää</a:t>
            </a:r>
            <a:r>
              <a:rPr lang="fi-FI" baseline="0" dirty="0" smtClean="0"/>
              <a:t> söpöltä, mutta että tämä söpöys olisi mahdollista saavuttaa, tarvitaan sisältöjä.</a:t>
            </a:r>
          </a:p>
          <a:p>
            <a:endParaRPr lang="fi-FI" baseline="0" dirty="0" smtClean="0"/>
          </a:p>
          <a:p>
            <a:r>
              <a:rPr lang="fi-FI" baseline="0" dirty="0" smtClean="0"/>
              <a:t>Ne pitää tehdä.</a:t>
            </a:r>
          </a:p>
          <a:p>
            <a:endParaRPr lang="fi-FI" baseline="0" dirty="0" smtClean="0"/>
          </a:p>
          <a:p>
            <a:r>
              <a:rPr lang="fi-FI" baseline="0" dirty="0" smtClean="0"/>
              <a:t>Tekemiseen tarvitaan resursseja. Myös rahaa.</a:t>
            </a:r>
            <a:endParaRPr lang="fi-FI" dirty="0"/>
          </a:p>
        </p:txBody>
      </p:sp>
      <p:sp>
        <p:nvSpPr>
          <p:cNvPr id="4" name="Slide Number Placeholder 3"/>
          <p:cNvSpPr>
            <a:spLocks noGrp="1"/>
          </p:cNvSpPr>
          <p:nvPr>
            <p:ph type="sldNum" sz="quarter" idx="10"/>
          </p:nvPr>
        </p:nvSpPr>
        <p:spPr/>
        <p:txBody>
          <a:bodyPr/>
          <a:lstStyle/>
          <a:p>
            <a:fld id="{C3799C15-02FD-4A35-8B63-E9B0C4FB461C}" type="slidenum">
              <a:rPr lang="fi-FI" smtClean="0"/>
              <a:pPr/>
              <a:t>19</a:t>
            </a:fld>
            <a:endParaRPr lang="fi-FI"/>
          </a:p>
        </p:txBody>
      </p:sp>
    </p:spTree>
    <p:extLst>
      <p:ext uri="{BB962C8B-B14F-4D97-AF65-F5344CB8AC3E}">
        <p14:creationId xmlns:p14="http://schemas.microsoft.com/office/powerpoint/2010/main" val="22892031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10"/>
          </p:nvPr>
        </p:nvSpPr>
        <p:spPr/>
        <p:txBody>
          <a:bodyPr/>
          <a:lstStyle/>
          <a:p>
            <a:fld id="{C3799C15-02FD-4A35-8B63-E9B0C4FB461C}" type="slidenum">
              <a:rPr lang="fi-FI" smtClean="0"/>
              <a:pPr/>
              <a:t>20</a:t>
            </a:fld>
            <a:endParaRPr lang="fi-FI"/>
          </a:p>
        </p:txBody>
      </p:sp>
    </p:spTree>
    <p:extLst>
      <p:ext uri="{BB962C8B-B14F-4D97-AF65-F5344CB8AC3E}">
        <p14:creationId xmlns:p14="http://schemas.microsoft.com/office/powerpoint/2010/main" val="1524994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FI" baseline="0" dirty="0" smtClean="0"/>
              <a:t>Sekä tiedeyhteisö että suomalainen yhteiskunta tarvitsevat elinvoimaisia ja avoimia tiedejulkaisuja. </a:t>
            </a:r>
          </a:p>
          <a:p>
            <a:endParaRPr lang="fi-FI" baseline="0" dirty="0" smtClean="0"/>
          </a:p>
          <a:p>
            <a:r>
              <a:rPr lang="fi-FI" dirty="0" smtClean="0"/>
              <a:t>Kotimaiset lehdet ovat kansallisesti tärkeiden kysymysten pohtimisen keskeisiä forumeita. Avoimen julkaisemisen myötä tiedon demokratia ja vaikuttavuus kasvavat: yleisö löytää tieteellisen tiedon aiempaa helpommin, mikä vahvistaa tieteen roolia yhteiskunnassa. Kotimaisilla kielillä kirjoitetut julkaisut myös ylläpitävät suomea ja ruotsia tieteen kielinä.</a:t>
            </a:r>
          </a:p>
          <a:p>
            <a:endParaRPr lang="fi-FI" dirty="0" smtClean="0"/>
          </a:p>
          <a:p>
            <a:r>
              <a:rPr lang="fi-FI" dirty="0" smtClean="0"/>
              <a:t>Suomessa julkaistaan myös joitakin tasokkaita kansainvälisiä lehtiä, joista osa edustaa perinteisesti vahvoja tutkimusalueitamme. Tällaisia lehtiä ovat esimerkiksi antiikintutkimuksen lehti </a:t>
            </a:r>
            <a:r>
              <a:rPr lang="fi-FI" i="1" dirty="0" smtClean="0">
                <a:hlinkClick r:id="rId3"/>
              </a:rPr>
              <a:t>Arctos </a:t>
            </a:r>
            <a:r>
              <a:rPr lang="fi-FI" dirty="0" smtClean="0"/>
              <a:t>tai </a:t>
            </a:r>
            <a:r>
              <a:rPr lang="fi-FI" dirty="0" err="1" smtClean="0"/>
              <a:t>suomalais</a:t>
            </a:r>
            <a:r>
              <a:rPr lang="fi-FI" dirty="0" smtClean="0"/>
              <a:t>-ugrilaisen kieli- ja kansatieteen </a:t>
            </a:r>
            <a:r>
              <a:rPr lang="fi-FI" i="1" dirty="0" err="1" smtClean="0">
                <a:hlinkClick r:id="rId4"/>
              </a:rPr>
              <a:t>Finnisch-Ugrische</a:t>
            </a:r>
            <a:r>
              <a:rPr lang="fi-FI" i="1" dirty="0" smtClean="0">
                <a:hlinkClick r:id="rId4"/>
              </a:rPr>
              <a:t> </a:t>
            </a:r>
            <a:r>
              <a:rPr lang="fi-FI" i="1" dirty="0" err="1" smtClean="0">
                <a:hlinkClick r:id="rId4"/>
              </a:rPr>
              <a:t>Forschungen</a:t>
            </a:r>
            <a:r>
              <a:rPr lang="fi-FI" dirty="0" smtClean="0"/>
              <a:t>. Osan kansainvälinen merkitys taas perustuu pohjoisten olojen tutkimuksen julkaisemiseen, kuten lehdellä </a:t>
            </a:r>
            <a:r>
              <a:rPr lang="fi-FI" i="1" dirty="0" smtClean="0">
                <a:hlinkClick r:id="rId5"/>
              </a:rPr>
              <a:t>Agricultural and Food Science</a:t>
            </a:r>
            <a:r>
              <a:rPr lang="fi-FI" i="1" dirty="0" smtClean="0"/>
              <a:t>.</a:t>
            </a:r>
            <a:endParaRPr lang="fi-FI" dirty="0" smtClean="0"/>
          </a:p>
          <a:p>
            <a:endParaRPr lang="fi-FI" dirty="0"/>
          </a:p>
        </p:txBody>
      </p:sp>
      <p:sp>
        <p:nvSpPr>
          <p:cNvPr id="4" name="Slide Number Placeholder 3"/>
          <p:cNvSpPr>
            <a:spLocks noGrp="1"/>
          </p:cNvSpPr>
          <p:nvPr>
            <p:ph type="sldNum" sz="quarter" idx="10"/>
          </p:nvPr>
        </p:nvSpPr>
        <p:spPr/>
        <p:txBody>
          <a:bodyPr/>
          <a:lstStyle/>
          <a:p>
            <a:fld id="{C3799C15-02FD-4A35-8B63-E9B0C4FB461C}" type="slidenum">
              <a:rPr lang="fi-FI" smtClean="0"/>
              <a:pPr/>
              <a:t>2</a:t>
            </a:fld>
            <a:endParaRPr lang="fi-FI"/>
          </a:p>
        </p:txBody>
      </p:sp>
    </p:spTree>
    <p:extLst>
      <p:ext uri="{BB962C8B-B14F-4D97-AF65-F5344CB8AC3E}">
        <p14:creationId xmlns:p14="http://schemas.microsoft.com/office/powerpoint/2010/main" val="29926490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C3799C15-02FD-4A35-8B63-E9B0C4FB461C}" type="slidenum">
              <a:rPr lang="fi-FI" smtClean="0"/>
              <a:pPr/>
              <a:t>21</a:t>
            </a:fld>
            <a:endParaRPr lang="fi-FI"/>
          </a:p>
        </p:txBody>
      </p:sp>
    </p:spTree>
    <p:extLst>
      <p:ext uri="{BB962C8B-B14F-4D97-AF65-F5344CB8AC3E}">
        <p14:creationId xmlns:p14="http://schemas.microsoft.com/office/powerpoint/2010/main" val="3941647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C3799C15-02FD-4A35-8B63-E9B0C4FB461C}" type="slidenum">
              <a:rPr lang="fi-FI" smtClean="0"/>
              <a:pPr/>
              <a:t>22</a:t>
            </a:fld>
            <a:endParaRPr lang="fi-FI"/>
          </a:p>
        </p:txBody>
      </p:sp>
    </p:spTree>
    <p:extLst>
      <p:ext uri="{BB962C8B-B14F-4D97-AF65-F5344CB8AC3E}">
        <p14:creationId xmlns:p14="http://schemas.microsoft.com/office/powerpoint/2010/main" val="4288419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FI" dirty="0" smtClean="0"/>
              <a:t>Avoimuutta ja vaikuttavuutta on tavoiteltu Kotilavassa kahdella tavalla. Ensinnä Tieteellisten seurain valtuuskunnan jo vuodesta 2006 jäsenistölleen tarjoamaa </a:t>
            </a:r>
            <a:r>
              <a:rPr lang="fi-FI" dirty="0" smtClean="0">
                <a:hlinkClick r:id="rId3"/>
              </a:rPr>
              <a:t>Open Journal Systems</a:t>
            </a:r>
            <a:r>
              <a:rPr lang="fi-FI" dirty="0" smtClean="0"/>
              <a:t> (OJS) –julkaisualustaa on modifioitu entistä käytettävämmäksi työkaluksi julkaisijoiden käyttöön. Toiseksi hankkeessa pyritään luomaan kotimaisille tiedelehdille rahoitusmalli, joka mahdollistaa niiden siirtymisen välittömästi avoimiksi.</a:t>
            </a:r>
          </a:p>
          <a:p>
            <a:endParaRPr lang="fi-FI" dirty="0" smtClean="0"/>
          </a:p>
          <a:p>
            <a:r>
              <a:rPr lang="fi-FI" dirty="0" smtClean="0"/>
              <a:t>OJS-järjestelmän parissa on syyskuun 2015 alusta lähtien työskennellyt suunnittelija </a:t>
            </a:r>
            <a:r>
              <a:rPr lang="fi-FI" b="1" dirty="0" smtClean="0">
                <a:hlinkClick r:id="rId4"/>
              </a:rPr>
              <a:t>Antti-Jussi Nygård</a:t>
            </a:r>
            <a:r>
              <a:rPr lang="fi-FI" dirty="0" smtClean="0"/>
              <a:t> (TSV).  Hänen</a:t>
            </a:r>
            <a:r>
              <a:rPr lang="fi-FI" baseline="0" dirty="0" smtClean="0"/>
              <a:t> työsuhteensa on päättynyt kesäkuussa 2016. TSV on sitoutunut ylläpitämään palvelua ja kouluttamaan sen käyttäjiä myös tulevaisuudessa.</a:t>
            </a:r>
          </a:p>
          <a:p>
            <a:endParaRPr lang="fi-FI" baseline="0" dirty="0" smtClean="0"/>
          </a:p>
          <a:p>
            <a:r>
              <a:rPr lang="fi-FI" dirty="0" smtClean="0"/>
              <a:t>Rahoitusta koskeviin kysymyksiin on maaliskuun 2016 alusta pitäen pureutunut Kansalliskirjaston kirjastoverkkopalveluiden tietoasiantuntija </a:t>
            </a:r>
            <a:r>
              <a:rPr lang="fi-FI" b="1" dirty="0" smtClean="0">
                <a:hlinkClick r:id="rId5"/>
              </a:rPr>
              <a:t>Riitta Koikkalainen</a:t>
            </a:r>
            <a:r>
              <a:rPr lang="fi-FI" dirty="0" smtClean="0"/>
              <a:t>.</a:t>
            </a:r>
            <a:r>
              <a:rPr lang="fi-FI" baseline="0" dirty="0" smtClean="0"/>
              <a:t> Työ rahoitusmallin parissa jatkuu edelleen, vaikka Kotilavan rahoituskausi päättyy syyskuun alussa.</a:t>
            </a:r>
            <a:endParaRPr lang="fi-FI" dirty="0" smtClean="0"/>
          </a:p>
          <a:p>
            <a:endParaRPr lang="fi-FI" dirty="0" smtClean="0"/>
          </a:p>
          <a:p>
            <a:r>
              <a:rPr lang="fi-FI" dirty="0" smtClean="0"/>
              <a:t>Erityisesti rahoitusmallin hahmottelua on tukenut </a:t>
            </a:r>
            <a:r>
              <a:rPr lang="fi-FI" dirty="0" smtClean="0">
                <a:hlinkClick r:id="rId6"/>
              </a:rPr>
              <a:t>ohjausryhmä</a:t>
            </a:r>
            <a:r>
              <a:rPr lang="fi-FI" baseline="0" dirty="0" smtClean="0"/>
              <a:t> ja joukko kotimaisia tiedelehtiä. Ohjausryhmään </a:t>
            </a:r>
            <a:r>
              <a:rPr lang="fi-FI" dirty="0" smtClean="0"/>
              <a:t>kuuluu kustantajien, tutkimusorganisaatioiden ja -rahoittajien edustajia. Mukana</a:t>
            </a:r>
            <a:r>
              <a:rPr lang="fi-FI" baseline="0" dirty="0" smtClean="0"/>
              <a:t> olevat lehdet edustavat hyvin kotimaisten tiedelehtien kirjoa.</a:t>
            </a:r>
            <a:endParaRPr lang="fi-FI" dirty="0" smtClean="0"/>
          </a:p>
          <a:p>
            <a:endParaRPr lang="fi-FI" dirty="0"/>
          </a:p>
        </p:txBody>
      </p:sp>
      <p:sp>
        <p:nvSpPr>
          <p:cNvPr id="4" name="Slide Number Placeholder 3"/>
          <p:cNvSpPr>
            <a:spLocks noGrp="1"/>
          </p:cNvSpPr>
          <p:nvPr>
            <p:ph type="sldNum" sz="quarter" idx="10"/>
          </p:nvPr>
        </p:nvSpPr>
        <p:spPr/>
        <p:txBody>
          <a:bodyPr/>
          <a:lstStyle/>
          <a:p>
            <a:fld id="{C3799C15-02FD-4A35-8B63-E9B0C4FB461C}" type="slidenum">
              <a:rPr lang="fi-FI" smtClean="0"/>
              <a:pPr/>
              <a:t>3</a:t>
            </a:fld>
            <a:endParaRPr lang="fi-FI"/>
          </a:p>
        </p:txBody>
      </p:sp>
    </p:spTree>
    <p:extLst>
      <p:ext uri="{BB962C8B-B14F-4D97-AF65-F5344CB8AC3E}">
        <p14:creationId xmlns:p14="http://schemas.microsoft.com/office/powerpoint/2010/main" val="39184275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10"/>
          </p:nvPr>
        </p:nvSpPr>
        <p:spPr/>
        <p:txBody>
          <a:bodyPr/>
          <a:lstStyle/>
          <a:p>
            <a:fld id="{C3799C15-02FD-4A35-8B63-E9B0C4FB461C}" type="slidenum">
              <a:rPr lang="fi-FI" smtClean="0"/>
              <a:pPr/>
              <a:t>4</a:t>
            </a:fld>
            <a:endParaRPr lang="fi-FI"/>
          </a:p>
        </p:txBody>
      </p:sp>
    </p:spTree>
    <p:extLst>
      <p:ext uri="{BB962C8B-B14F-4D97-AF65-F5344CB8AC3E}">
        <p14:creationId xmlns:p14="http://schemas.microsoft.com/office/powerpoint/2010/main" val="2099542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FI" i="1" dirty="0" smtClean="0">
                <a:hlinkClick r:id="rId3"/>
              </a:rPr>
              <a:t>Alue &amp; Ympäristö</a:t>
            </a:r>
            <a:r>
              <a:rPr lang="fi-FI" dirty="0" smtClean="0"/>
              <a:t>, Alue- ja ympäristötutkimuksen seura, </a:t>
            </a:r>
            <a:r>
              <a:rPr lang="fi-FI" b="1" dirty="0" err="1" smtClean="0"/>
              <a:t>Kirsipauliina</a:t>
            </a:r>
            <a:r>
              <a:rPr lang="fi-FI" b="1" dirty="0" smtClean="0"/>
              <a:t> Kallio</a:t>
            </a:r>
            <a:r>
              <a:rPr lang="fi-FI" dirty="0" smtClean="0"/>
              <a:t>, </a:t>
            </a:r>
            <a:r>
              <a:rPr lang="fi-FI" dirty="0" smtClean="0">
                <a:hlinkClick r:id="rId4"/>
              </a:rPr>
              <a:t>kirsipauliina.kallio@uta.fi</a:t>
            </a:r>
            <a:r>
              <a:rPr lang="fi-FI" dirty="0" smtClean="0"/>
              <a:t/>
            </a:r>
            <a:br>
              <a:rPr lang="fi-FI" dirty="0" smtClean="0"/>
            </a:br>
            <a:r>
              <a:rPr lang="fi-FI" i="1" dirty="0" smtClean="0">
                <a:hlinkClick r:id="rId5"/>
              </a:rPr>
              <a:t>Fennia</a:t>
            </a:r>
            <a:r>
              <a:rPr lang="fi-FI" dirty="0" smtClean="0"/>
              <a:t>, Suomen Maantieteellinen Seura, </a:t>
            </a:r>
            <a:r>
              <a:rPr lang="fi-FI" b="1" dirty="0" err="1" smtClean="0"/>
              <a:t>Kirsipauliina</a:t>
            </a:r>
            <a:r>
              <a:rPr lang="fi-FI" b="1" dirty="0" smtClean="0"/>
              <a:t> Kallio</a:t>
            </a:r>
            <a:r>
              <a:rPr lang="fi-FI" dirty="0" smtClean="0"/>
              <a:t>, </a:t>
            </a:r>
            <a:r>
              <a:rPr lang="fi-FI" dirty="0" smtClean="0">
                <a:hlinkClick r:id="rId4"/>
              </a:rPr>
              <a:t>kirsipauliina.kallio@uta.fi</a:t>
            </a:r>
            <a:r>
              <a:rPr lang="fi-FI" dirty="0" smtClean="0"/>
              <a:t>; </a:t>
            </a:r>
            <a:r>
              <a:rPr lang="fi-FI" dirty="0" smtClean="0">
                <a:hlinkClick r:id="rId6"/>
              </a:rPr>
              <a:t>editor.fennia@geography.fi</a:t>
            </a:r>
            <a:r>
              <a:rPr lang="fi-FI" dirty="0" smtClean="0"/>
              <a:t/>
            </a:r>
            <a:br>
              <a:rPr lang="fi-FI" dirty="0" smtClean="0"/>
            </a:br>
            <a:r>
              <a:rPr lang="fi-FI" i="1" dirty="0" err="1" smtClean="0">
                <a:hlinkClick r:id="rId7"/>
              </a:rPr>
              <a:t>Fennoscandia</a:t>
            </a:r>
            <a:r>
              <a:rPr lang="fi-FI" i="1" dirty="0" smtClean="0">
                <a:hlinkClick r:id="rId7"/>
              </a:rPr>
              <a:t> </a:t>
            </a:r>
            <a:r>
              <a:rPr lang="fi-FI" i="1" dirty="0" err="1" smtClean="0">
                <a:hlinkClick r:id="rId7"/>
              </a:rPr>
              <a:t>Archaeologica</a:t>
            </a:r>
            <a:r>
              <a:rPr lang="fi-FI" dirty="0" smtClean="0"/>
              <a:t>, </a:t>
            </a:r>
            <a:r>
              <a:rPr lang="fi-FI" dirty="0" err="1" smtClean="0"/>
              <a:t>The</a:t>
            </a:r>
            <a:r>
              <a:rPr lang="fi-FI" dirty="0" smtClean="0"/>
              <a:t> </a:t>
            </a:r>
            <a:r>
              <a:rPr lang="fi-FI" dirty="0" err="1" smtClean="0"/>
              <a:t>Archaeological</a:t>
            </a:r>
            <a:r>
              <a:rPr lang="fi-FI" dirty="0" smtClean="0"/>
              <a:t> </a:t>
            </a:r>
            <a:r>
              <a:rPr lang="fi-FI" dirty="0" err="1" smtClean="0"/>
              <a:t>Society</a:t>
            </a:r>
            <a:r>
              <a:rPr lang="fi-FI" dirty="0" smtClean="0"/>
              <a:t> of Finland, </a:t>
            </a:r>
            <a:r>
              <a:rPr lang="fi-FI" b="1" dirty="0" smtClean="0"/>
              <a:t>Antti Lahelma</a:t>
            </a:r>
            <a:r>
              <a:rPr lang="fi-FI" dirty="0" smtClean="0"/>
              <a:t>, </a:t>
            </a:r>
            <a:r>
              <a:rPr lang="fi-FI" dirty="0" smtClean="0">
                <a:hlinkClick r:id="rId8"/>
              </a:rPr>
              <a:t>antti.lahelma@helsinki.fi</a:t>
            </a:r>
            <a:r>
              <a:rPr lang="fi-FI" dirty="0" smtClean="0"/>
              <a:t/>
            </a:r>
            <a:br>
              <a:rPr lang="fi-FI" dirty="0" smtClean="0"/>
            </a:br>
            <a:r>
              <a:rPr lang="fi-FI" i="1" dirty="0" smtClean="0">
                <a:hlinkClick r:id="rId9"/>
              </a:rPr>
              <a:t>Gerontologia</a:t>
            </a:r>
            <a:r>
              <a:rPr lang="fi-FI" dirty="0" smtClean="0"/>
              <a:t>, Kasvun ja vanhenemisen tutkijat ry, </a:t>
            </a:r>
            <a:r>
              <a:rPr lang="fi-FI" b="1" dirty="0" smtClean="0"/>
              <a:t>Elisa Tiilikainen</a:t>
            </a:r>
            <a:r>
              <a:rPr lang="fi-FI" dirty="0" smtClean="0"/>
              <a:t>, </a:t>
            </a:r>
            <a:r>
              <a:rPr lang="fi-FI" dirty="0" smtClean="0">
                <a:hlinkClick r:id="rId10"/>
              </a:rPr>
              <a:t>elisa.tiilikainen@uef.fi</a:t>
            </a:r>
            <a:r>
              <a:rPr lang="fi-FI" dirty="0" smtClean="0"/>
              <a:t/>
            </a:r>
            <a:br>
              <a:rPr lang="fi-FI" dirty="0" smtClean="0"/>
            </a:br>
            <a:r>
              <a:rPr lang="fi-FI" i="1" dirty="0" smtClean="0">
                <a:hlinkClick r:id="rId11"/>
              </a:rPr>
              <a:t>Janus</a:t>
            </a:r>
            <a:r>
              <a:rPr lang="fi-FI" dirty="0" smtClean="0"/>
              <a:t>, Sosiaalipoliittinen yhdistys, </a:t>
            </a:r>
            <a:r>
              <a:rPr lang="fi-FI" b="1" dirty="0" smtClean="0"/>
              <a:t>Tuuli Hirvilammi</a:t>
            </a:r>
            <a:r>
              <a:rPr lang="fi-FI" dirty="0" smtClean="0"/>
              <a:t>, </a:t>
            </a:r>
            <a:r>
              <a:rPr lang="fi-FI" dirty="0" smtClean="0">
                <a:hlinkClick r:id="rId12"/>
              </a:rPr>
              <a:t>tuuli.hirvilammi@helsinki.fi</a:t>
            </a:r>
            <a:r>
              <a:rPr lang="fi-FI" dirty="0" smtClean="0"/>
              <a:t>; tammikuusta 2017 alkaen </a:t>
            </a:r>
            <a:r>
              <a:rPr lang="fi-FI" b="1" dirty="0" smtClean="0"/>
              <a:t>Helena</a:t>
            </a:r>
            <a:r>
              <a:rPr lang="fi-FI" dirty="0" smtClean="0"/>
              <a:t> </a:t>
            </a:r>
            <a:r>
              <a:rPr lang="fi-FI" b="1" dirty="0" smtClean="0"/>
              <a:t>Hirvonen</a:t>
            </a:r>
            <a:r>
              <a:rPr lang="fi-FI" dirty="0" smtClean="0"/>
              <a:t>, </a:t>
            </a:r>
            <a:r>
              <a:rPr lang="fi-FI" dirty="0" smtClean="0">
                <a:hlinkClick r:id="rId13"/>
              </a:rPr>
              <a:t>helena.m.hirvonen@uef.fi</a:t>
            </a:r>
            <a:r>
              <a:rPr lang="fi-FI" dirty="0" smtClean="0"/>
              <a:t/>
            </a:r>
            <a:br>
              <a:rPr lang="fi-FI" dirty="0" smtClean="0"/>
            </a:br>
            <a:r>
              <a:rPr lang="fi-FI" i="1" dirty="0" smtClean="0">
                <a:hlinkClick r:id="rId14"/>
              </a:rPr>
              <a:t>Kasvatus ja aika</a:t>
            </a:r>
            <a:r>
              <a:rPr lang="fi-FI" dirty="0" smtClean="0"/>
              <a:t>, Suomen kasvatuksen ja koulutuksen historian seura, </a:t>
            </a:r>
            <a:r>
              <a:rPr lang="fi-FI" b="1" dirty="0" smtClean="0"/>
              <a:t>Kaisa Vehkalahti</a:t>
            </a:r>
            <a:r>
              <a:rPr lang="fi-FI" dirty="0" smtClean="0"/>
              <a:t>, </a:t>
            </a:r>
            <a:r>
              <a:rPr lang="fi-FI" dirty="0" smtClean="0">
                <a:hlinkClick r:id="rId15"/>
              </a:rPr>
              <a:t>kaisa.vehkalahti@nuorisotutkimus.fi</a:t>
            </a:r>
            <a:r>
              <a:rPr lang="fi-FI" dirty="0" smtClean="0"/>
              <a:t/>
            </a:r>
            <a:br>
              <a:rPr lang="fi-FI" dirty="0" smtClean="0"/>
            </a:br>
            <a:r>
              <a:rPr lang="fi-FI" i="1" dirty="0" smtClean="0">
                <a:hlinkClick r:id="rId16"/>
              </a:rPr>
              <a:t>Media ja viestintä</a:t>
            </a:r>
            <a:r>
              <a:rPr lang="fi-FI" dirty="0" smtClean="0"/>
              <a:t>, Media- ja viestintätieteellinen seura, </a:t>
            </a:r>
            <a:r>
              <a:rPr lang="fi-FI" b="1" dirty="0" smtClean="0"/>
              <a:t>Niina Uusitalo</a:t>
            </a:r>
            <a:r>
              <a:rPr lang="fi-FI" dirty="0" smtClean="0"/>
              <a:t>, </a:t>
            </a:r>
            <a:r>
              <a:rPr lang="fi-FI" dirty="0" smtClean="0">
                <a:hlinkClick r:id="rId17"/>
              </a:rPr>
              <a:t>niina.uusitalo@uta.fi</a:t>
            </a:r>
            <a:r>
              <a:rPr lang="fi-FI" dirty="0" smtClean="0"/>
              <a:t/>
            </a:r>
            <a:br>
              <a:rPr lang="fi-FI" dirty="0" smtClean="0"/>
            </a:br>
            <a:r>
              <a:rPr lang="fi-FI" i="1" dirty="0" smtClean="0">
                <a:hlinkClick r:id="rId18"/>
              </a:rPr>
              <a:t>Silva Fennica</a:t>
            </a:r>
            <a:r>
              <a:rPr lang="fi-FI" dirty="0" smtClean="0"/>
              <a:t>, Suomen Metsätieteellinen Seura, </a:t>
            </a:r>
            <a:r>
              <a:rPr lang="fi-FI" b="1" dirty="0" smtClean="0"/>
              <a:t>Pekka Nygren</a:t>
            </a:r>
            <a:r>
              <a:rPr lang="fi-FI" dirty="0" smtClean="0"/>
              <a:t>, </a:t>
            </a:r>
            <a:r>
              <a:rPr lang="fi-FI" dirty="0" smtClean="0">
                <a:hlinkClick r:id="rId19"/>
              </a:rPr>
              <a:t>pekka.nygren@metsatiede.org</a:t>
            </a:r>
            <a:r>
              <a:rPr lang="fi-FI" dirty="0" smtClean="0"/>
              <a:t/>
            </a:r>
            <a:br>
              <a:rPr lang="fi-FI" dirty="0" smtClean="0"/>
            </a:br>
            <a:r>
              <a:rPr lang="fi-FI" i="1" dirty="0" smtClean="0">
                <a:hlinkClick r:id="rId20"/>
              </a:rPr>
              <a:t>Suomen Antropolog</a:t>
            </a:r>
            <a:r>
              <a:rPr lang="fi-FI" dirty="0" smtClean="0">
                <a:hlinkClick r:id="rId20"/>
              </a:rPr>
              <a:t>i</a:t>
            </a:r>
            <a:r>
              <a:rPr lang="fi-FI" dirty="0" smtClean="0"/>
              <a:t>, Suomen antropologinen seura, </a:t>
            </a:r>
            <a:r>
              <a:rPr lang="fi-FI" b="1" dirty="0" smtClean="0"/>
              <a:t>Timo Kallinen</a:t>
            </a:r>
            <a:r>
              <a:rPr lang="fi-FI" dirty="0" smtClean="0"/>
              <a:t>, </a:t>
            </a:r>
            <a:r>
              <a:rPr lang="fi-FI" dirty="0" smtClean="0">
                <a:hlinkClick r:id="rId21"/>
              </a:rPr>
              <a:t>timo.kallinen@helsinki.fi</a:t>
            </a:r>
            <a:r>
              <a:rPr lang="fi-FI" dirty="0" smtClean="0"/>
              <a:t/>
            </a:r>
            <a:br>
              <a:rPr lang="fi-FI" dirty="0" smtClean="0"/>
            </a:br>
            <a:r>
              <a:rPr lang="fi-FI" i="1" dirty="0" err="1" smtClean="0">
                <a:hlinkClick r:id="rId22"/>
              </a:rPr>
              <a:t>Uskonnontotukija</a:t>
            </a:r>
            <a:r>
              <a:rPr lang="fi-FI" i="1" dirty="0" smtClean="0">
                <a:hlinkClick r:id="rId22"/>
              </a:rPr>
              <a:t> – </a:t>
            </a:r>
            <a:r>
              <a:rPr lang="fi-FI" i="1" dirty="0" err="1" smtClean="0">
                <a:hlinkClick r:id="rId22"/>
              </a:rPr>
              <a:t>Religionsforskaren</a:t>
            </a:r>
            <a:r>
              <a:rPr lang="fi-FI" dirty="0" smtClean="0"/>
              <a:t>, Suomen Uskontotieteellinen Seura, </a:t>
            </a:r>
            <a:r>
              <a:rPr lang="fi-FI" b="1" dirty="0" smtClean="0"/>
              <a:t>Heikki Pesonen</a:t>
            </a:r>
            <a:r>
              <a:rPr lang="fi-FI" dirty="0" smtClean="0"/>
              <a:t>, </a:t>
            </a:r>
            <a:r>
              <a:rPr lang="fi-FI" dirty="0" smtClean="0">
                <a:hlinkClick r:id="rId23"/>
              </a:rPr>
              <a:t>heikki.pesonen@helsinki.fi</a:t>
            </a:r>
            <a:r>
              <a:rPr lang="fi-FI" dirty="0" smtClean="0"/>
              <a:t/>
            </a:r>
            <a:br>
              <a:rPr lang="fi-FI" dirty="0" smtClean="0"/>
            </a:br>
            <a:r>
              <a:rPr lang="fi-FI" i="1" dirty="0" smtClean="0">
                <a:hlinkClick r:id="rId24"/>
              </a:rPr>
              <a:t>Virittäjä</a:t>
            </a:r>
            <a:r>
              <a:rPr lang="fi-FI" dirty="0" smtClean="0"/>
              <a:t>, Kotikielen seura, </a:t>
            </a:r>
            <a:r>
              <a:rPr lang="fi-FI" b="1" dirty="0" smtClean="0"/>
              <a:t>Hanna Lappalainen</a:t>
            </a:r>
            <a:r>
              <a:rPr lang="fi-FI" dirty="0" smtClean="0"/>
              <a:t>, </a:t>
            </a:r>
            <a:r>
              <a:rPr lang="fi-FI" dirty="0" smtClean="0">
                <a:hlinkClick r:id="rId25"/>
              </a:rPr>
              <a:t>hanna.lappalainen@helsinki.fi</a:t>
            </a:r>
            <a:endParaRPr lang="fi-FI" dirty="0"/>
          </a:p>
        </p:txBody>
      </p:sp>
      <p:sp>
        <p:nvSpPr>
          <p:cNvPr id="4" name="Slide Number Placeholder 3"/>
          <p:cNvSpPr>
            <a:spLocks noGrp="1"/>
          </p:cNvSpPr>
          <p:nvPr>
            <p:ph type="sldNum" sz="quarter" idx="10"/>
          </p:nvPr>
        </p:nvSpPr>
        <p:spPr/>
        <p:txBody>
          <a:bodyPr/>
          <a:lstStyle/>
          <a:p>
            <a:fld id="{C3799C15-02FD-4A35-8B63-E9B0C4FB461C}" type="slidenum">
              <a:rPr lang="fi-FI" smtClean="0"/>
              <a:pPr/>
              <a:t>5</a:t>
            </a:fld>
            <a:endParaRPr lang="fi-FI"/>
          </a:p>
        </p:txBody>
      </p:sp>
    </p:spTree>
    <p:extLst>
      <p:ext uri="{BB962C8B-B14F-4D97-AF65-F5344CB8AC3E}">
        <p14:creationId xmlns:p14="http://schemas.microsoft.com/office/powerpoint/2010/main" val="39455439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FI" dirty="0" smtClean="0"/>
              <a:t>Tutkimusrahoittajista esimerkiksi Suomen Akatemia edellyttää jo nyt, että sen</a:t>
            </a:r>
            <a:r>
              <a:rPr lang="fi-FI" baseline="0" dirty="0" smtClean="0"/>
              <a:t> rahoittaman tutkimuksen tulokset julkaistaan avoimissa kanavissa. Myös OKM on asettamassa avoimuuden oman rahoituksensa ehdoksi.</a:t>
            </a:r>
          </a:p>
          <a:p>
            <a:endParaRPr lang="fi-FI" baseline="0" dirty="0" smtClean="0"/>
          </a:p>
          <a:p>
            <a:r>
              <a:rPr lang="fi-FI" baseline="0" dirty="0" smtClean="0"/>
              <a:t>Tutkimushankkeissa mahdollisesti oleva artikkelimaksuihin varattu rahoitus kohdennetaan käytettäväksi mieluummin ulkomaisten julkaisukanavien kustannusten kattamiseen.</a:t>
            </a:r>
          </a:p>
          <a:p>
            <a:endParaRPr lang="fi-FI" baseline="0" dirty="0" smtClean="0"/>
          </a:p>
          <a:p>
            <a:r>
              <a:rPr lang="fi-FI" baseline="0" dirty="0" smtClean="0"/>
              <a:t>Konsortiomallissa otettaisiin käyttöön artikkelimaksu, joka olisi organisaatiokohtainen.</a:t>
            </a:r>
          </a:p>
          <a:p>
            <a:endParaRPr lang="fi-FI" baseline="0" dirty="0" smtClean="0"/>
          </a:p>
          <a:p>
            <a:r>
              <a:rPr lang="fi-FI" dirty="0" smtClean="0"/>
              <a:t>Tieteelliset kirjastot ovat ensisijaisen tärkeitä myös kotimaisille tiedejulkaisuille. Kirjastoissa tehtävän paljolti näkymättömiin jäävän työn ansiosta tiedonlouhijat löytävät tieteen tulokset.</a:t>
            </a:r>
          </a:p>
          <a:p>
            <a:endParaRPr lang="fi-FI" dirty="0" smtClean="0"/>
          </a:p>
          <a:p>
            <a:r>
              <a:rPr lang="fi-FI" dirty="0" smtClean="0"/>
              <a:t>Kirjastoille Kotilava-hanke tuo kustannussäästöjä. Lehtien siirtyminen avoimeksi poistaa tilausmaksut, jotka kotimaisilla lehdillä ovat tosin hyvin pienet. Painetusta lehdestä luopuminen pienentää lisäksi sekä työstä että tiloista koituvia kustannuksia.</a:t>
            </a:r>
          </a:p>
          <a:p>
            <a:endParaRPr lang="fi-FI" dirty="0" smtClean="0"/>
          </a:p>
          <a:p>
            <a:r>
              <a:rPr lang="fi-FI" dirty="0" smtClean="0"/>
              <a:t>Yhä useammat tieteellisen tutkimuksen rahoittajat ovat alkaneet edellyttää, että niiden resursoimien  tutkimusten tulokset julkaistaan avoimesti. Kansainvälisissä konteksteissa on yleistymässä käytäntö, jossa tutkimusrahoittaja sisällyttää artikkelien käsittelymaksun tutkimusrahoitukseen. Kotimaisen julkaisemisen osalta konsortiomalli tarjoaisi mahdollisuuden kanavoida rahoitusta nykyistä kustannustehokkaammin: suunnitellun konsortiomallin varassa tutkimusrahoituksella voidaan tuottaa maksullisten kansainvälisten julkaisujen lisäksi kotimaisia artikkeleita ilman erillisiä kustannuksia.</a:t>
            </a:r>
          </a:p>
          <a:p>
            <a:endParaRPr lang="fi-FI" dirty="0" smtClean="0"/>
          </a:p>
          <a:p>
            <a:r>
              <a:rPr lang="fi-FI" dirty="0" smtClean="0"/>
              <a:t>Tutkimusrahoittaja hyötyy aina rahoittamansa tutkimuksen avoimuudesta. Kun tutkimuksen näkyvyys ja vaikuttavuus kasvavat, kasvaa myös rahoittajan näkyvyys. Kotilava-hankkeessa yksi konkreettinen rahoittajan näkyvyyttä edistävä keino on se, että tutkimusrahoittaja viedään artikkelitietojen metadataan.</a:t>
            </a:r>
          </a:p>
          <a:p>
            <a:endParaRPr lang="fi-FI" dirty="0" smtClean="0"/>
          </a:p>
          <a:p>
            <a:r>
              <a:rPr lang="fi-FI" dirty="0" smtClean="0"/>
              <a:t>Hankkeessa luotavassa järjestelmässä artikkelien metatiedot siirtyvät automaattisesti </a:t>
            </a:r>
            <a:r>
              <a:rPr lang="fi-FI" dirty="0" err="1" smtClean="0"/>
              <a:t>OJS:stä</a:t>
            </a:r>
            <a:r>
              <a:rPr lang="fi-FI" dirty="0" smtClean="0"/>
              <a:t> </a:t>
            </a:r>
            <a:r>
              <a:rPr lang="fi-FI" dirty="0" smtClean="0">
                <a:hlinkClick r:id="rId3"/>
              </a:rPr>
              <a:t>Artoon</a:t>
            </a:r>
            <a:r>
              <a:rPr lang="fi-FI" dirty="0" smtClean="0"/>
              <a:t>. Tämä helpottaa kirjastojen kuvailutyötä, minkä lisäksi Arton viitetietoja voidaan hyödyntää  korkeakoulujen tutkimustietojärjestelmissä. Kotilava-hanke mahdollistaa myös tutkimusrahoittajan viemisen artikkelitietojen metadataan, mikä osaltaan lisää rahoittajan näkyvyyttä.</a:t>
            </a:r>
          </a:p>
          <a:p>
            <a:endParaRPr lang="fi-FI" dirty="0"/>
          </a:p>
        </p:txBody>
      </p:sp>
      <p:sp>
        <p:nvSpPr>
          <p:cNvPr id="4" name="Slide Number Placeholder 3"/>
          <p:cNvSpPr>
            <a:spLocks noGrp="1"/>
          </p:cNvSpPr>
          <p:nvPr>
            <p:ph type="sldNum" sz="quarter" idx="10"/>
          </p:nvPr>
        </p:nvSpPr>
        <p:spPr/>
        <p:txBody>
          <a:bodyPr/>
          <a:lstStyle/>
          <a:p>
            <a:fld id="{C3799C15-02FD-4A35-8B63-E9B0C4FB461C}" type="slidenum">
              <a:rPr lang="fi-FI" smtClean="0"/>
              <a:pPr/>
              <a:t>6</a:t>
            </a:fld>
            <a:endParaRPr lang="fi-FI"/>
          </a:p>
        </p:txBody>
      </p:sp>
    </p:spTree>
    <p:extLst>
      <p:ext uri="{BB962C8B-B14F-4D97-AF65-F5344CB8AC3E}">
        <p14:creationId xmlns:p14="http://schemas.microsoft.com/office/powerpoint/2010/main" val="664471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200" b="1" dirty="0" smtClean="0">
                <a:solidFill>
                  <a:schemeClr val="tx1">
                    <a:lumMod val="95000"/>
                    <a:lumOff val="5000"/>
                  </a:schemeClr>
                </a:solidFill>
                <a:latin typeface="Calibri" panose="020F0502020204030204" pitchFamily="34" charset="0"/>
              </a:rPr>
              <a:t>Toimija X huolehtii rahaliikenteestä ja muusta hallinnoinnista.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fi-FI" sz="1200" b="1" dirty="0" smtClean="0">
              <a:solidFill>
                <a:schemeClr val="tx1">
                  <a:lumMod val="95000"/>
                  <a:lumOff val="5000"/>
                </a:schemeClr>
              </a:solidFill>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i-FI" sz="1200" b="1" dirty="0" smtClean="0">
                <a:solidFill>
                  <a:schemeClr val="tx1">
                    <a:lumMod val="95000"/>
                    <a:lumOff val="5000"/>
                  </a:schemeClr>
                </a:solidFill>
                <a:latin typeface="Calibri" panose="020F0502020204030204" pitchFamily="34" charset="0"/>
              </a:rPr>
              <a:t>Lehtien kokouksessa 15.6. lehdet esittivät toiveen, että toimija X voisi olla Kansalliskirjasto, koska Tieteellisten seurain valtuuskunta huolehtii jo valtionavusta.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fi-FI" sz="1200" b="1" dirty="0" smtClean="0">
              <a:solidFill>
                <a:schemeClr val="tx1">
                  <a:lumMod val="95000"/>
                  <a:lumOff val="5000"/>
                </a:schemeClr>
              </a:solidFill>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i-FI" sz="1200" b="1" dirty="0" smtClean="0">
                <a:solidFill>
                  <a:schemeClr val="tx1">
                    <a:lumMod val="95000"/>
                    <a:lumOff val="5000"/>
                  </a:schemeClr>
                </a:solidFill>
                <a:latin typeface="Calibri" panose="020F0502020204030204" pitchFamily="34" charset="0"/>
              </a:rPr>
              <a:t>Lehdet ja rahoittajat valtuuttaisivat Kansalliskirjaston hoitamaan rahaliikennettä ja muuta hallinnointia.</a:t>
            </a:r>
          </a:p>
          <a:p>
            <a:pPr marL="0" marR="0" lvl="0" indent="0" algn="l" defTabSz="914400" rtl="0" eaLnBrk="1" fontAlgn="auto" latinLnBrk="0" hangingPunct="1">
              <a:lnSpc>
                <a:spcPct val="100000"/>
              </a:lnSpc>
              <a:spcBef>
                <a:spcPts val="0"/>
              </a:spcBef>
              <a:spcAft>
                <a:spcPts val="0"/>
              </a:spcAft>
              <a:buClrTx/>
              <a:buSzTx/>
              <a:buFontTx/>
              <a:buNone/>
              <a:tabLst/>
              <a:defRPr/>
            </a:pPr>
            <a:endParaRPr lang="fi-FI" sz="1200" b="1" dirty="0" smtClean="0">
              <a:solidFill>
                <a:schemeClr val="tx1">
                  <a:lumMod val="95000"/>
                  <a:lumOff val="5000"/>
                </a:schemeClr>
              </a:solidFill>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i-FI" sz="1200" b="1" dirty="0" smtClean="0">
                <a:solidFill>
                  <a:schemeClr val="tx1">
                    <a:lumMod val="95000"/>
                    <a:lumOff val="5000"/>
                  </a:schemeClr>
                </a:solidFill>
                <a:latin typeface="Calibri" panose="020F0502020204030204" pitchFamily="34" charset="0"/>
              </a:rPr>
              <a:t>Ohjausryhmässä olisi edustus kaikista kentän toimijoista samaan tapaan kuin nyt tai ehkä laajennettuna esimerkiksi erikoistutkimuslaitosten edustajalla.</a:t>
            </a:r>
            <a:endParaRPr lang="fi-FI" sz="1200" b="1" dirty="0" smtClean="0">
              <a:latin typeface="Calibri" panose="020F0502020204030204" pitchFamily="34" charset="0"/>
            </a:endParaRPr>
          </a:p>
          <a:p>
            <a:endParaRPr lang="fi-FI" dirty="0"/>
          </a:p>
        </p:txBody>
      </p:sp>
      <p:sp>
        <p:nvSpPr>
          <p:cNvPr id="4" name="Slide Number Placeholder 3"/>
          <p:cNvSpPr>
            <a:spLocks noGrp="1"/>
          </p:cNvSpPr>
          <p:nvPr>
            <p:ph type="sldNum" sz="quarter" idx="10"/>
          </p:nvPr>
        </p:nvSpPr>
        <p:spPr/>
        <p:txBody>
          <a:bodyPr/>
          <a:lstStyle/>
          <a:p>
            <a:fld id="{C3799C15-02FD-4A35-8B63-E9B0C4FB461C}" type="slidenum">
              <a:rPr lang="fi-FI" smtClean="0"/>
              <a:pPr/>
              <a:t>7</a:t>
            </a:fld>
            <a:endParaRPr lang="fi-FI"/>
          </a:p>
        </p:txBody>
      </p:sp>
    </p:spTree>
    <p:extLst>
      <p:ext uri="{BB962C8B-B14F-4D97-AF65-F5344CB8AC3E}">
        <p14:creationId xmlns:p14="http://schemas.microsoft.com/office/powerpoint/2010/main" val="31388117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FI" sz="1200" b="1" dirty="0" smtClean="0">
                <a:latin typeface="Calibri" panose="020F0502020204030204" pitchFamily="34" charset="0"/>
              </a:rPr>
              <a:t>Lehtien valtuuttama toimija voisi olla esimerkiksi TSV tai Suomen tiedekustantajien liitto. Tällöin olisi mietittävä, miten suhtaudutaan niihin lehtiin, jotka eivät ole </a:t>
            </a:r>
            <a:r>
              <a:rPr lang="fi-FI" sz="1200" b="1" dirty="0" err="1" smtClean="0">
                <a:latin typeface="Calibri" panose="020F0502020204030204" pitchFamily="34" charset="0"/>
              </a:rPr>
              <a:t>TSV:n</a:t>
            </a:r>
            <a:r>
              <a:rPr lang="fi-FI" sz="1200" b="1" dirty="0" smtClean="0">
                <a:latin typeface="Calibri" panose="020F0502020204030204" pitchFamily="34" charset="0"/>
              </a:rPr>
              <a:t>/</a:t>
            </a:r>
            <a:r>
              <a:rPr lang="fi-FI" sz="1200" b="1" dirty="0" err="1" smtClean="0">
                <a:latin typeface="Calibri" panose="020F0502020204030204" pitchFamily="34" charset="0"/>
              </a:rPr>
              <a:t>STKL:n</a:t>
            </a:r>
            <a:r>
              <a:rPr lang="fi-FI" sz="1200" b="1" dirty="0" smtClean="0">
                <a:latin typeface="Calibri" panose="020F0502020204030204" pitchFamily="34" charset="0"/>
              </a:rPr>
              <a:t> jäsenseurojen julkaisuja. Hallinnoinnista aiheutuvat kulut pitäisi kattaa konsortion perusmaksuosuudesta.</a:t>
            </a:r>
          </a:p>
          <a:p>
            <a:endParaRPr lang="fi-FI" sz="1200" b="1" dirty="0" smtClean="0">
              <a:latin typeface="Calibri" panose="020F0502020204030204" pitchFamily="34" charset="0"/>
            </a:endParaRPr>
          </a:p>
          <a:p>
            <a:r>
              <a:rPr lang="fi-FI" sz="1200" b="1" dirty="0" smtClean="0">
                <a:latin typeface="Calibri" panose="020F0502020204030204" pitchFamily="34" charset="0"/>
              </a:rPr>
              <a:t>Rahoittajien valtuuttamia sopijapuolia voisivat olla ainakin UNIFI/SYN (Y1) ja </a:t>
            </a:r>
            <a:r>
              <a:rPr lang="fi-FI" sz="1200" b="1" dirty="0" err="1" smtClean="0">
                <a:latin typeface="Calibri" panose="020F0502020204030204" pitchFamily="34" charset="0"/>
              </a:rPr>
              <a:t>Arene</a:t>
            </a:r>
            <a:r>
              <a:rPr lang="fi-FI" sz="1200" b="1" dirty="0" smtClean="0">
                <a:latin typeface="Calibri" panose="020F0502020204030204" pitchFamily="34" charset="0"/>
              </a:rPr>
              <a:t>/AMKIT (Y2). Jos säätiöitä lähtee jossain vaiheessa toimintaan mukaan, sopijapuoli voisi olla SARANA (Y3). Erikoistutkimuslaitoksilla ei ole yhteistä toimielintä</a:t>
            </a:r>
            <a:r>
              <a:rPr lang="fi-FI" sz="1400" b="1" dirty="0" smtClean="0">
                <a:latin typeface="Calibri" panose="020F0502020204030204" pitchFamily="34" charset="0"/>
              </a:rPr>
              <a:t>.</a:t>
            </a:r>
          </a:p>
          <a:p>
            <a:endParaRPr lang="fi-FI" sz="1200" b="1" dirty="0" smtClean="0">
              <a:latin typeface="Calibri" panose="020F0502020204030204" pitchFamily="34" charset="0"/>
            </a:endParaRPr>
          </a:p>
          <a:p>
            <a:r>
              <a:rPr lang="fi-FI" sz="1200" b="1" dirty="0" smtClean="0">
                <a:latin typeface="Calibri" panose="020F0502020204030204" pitchFamily="34" charset="0"/>
              </a:rPr>
              <a:t>Myös tässä mallissa ehkä järkevin ehdokas konsortion </a:t>
            </a:r>
            <a:r>
              <a:rPr lang="fi-FI" sz="1200" b="1" dirty="0" err="1" smtClean="0">
                <a:latin typeface="Calibri" panose="020F0502020204030204" pitchFamily="34" charset="0"/>
              </a:rPr>
              <a:t>palvelutoimsiton</a:t>
            </a:r>
            <a:r>
              <a:rPr lang="fi-FI" sz="1200" b="1" dirty="0" smtClean="0">
                <a:latin typeface="Calibri" panose="020F0502020204030204" pitchFamily="34" charset="0"/>
              </a:rPr>
              <a:t> sijaintipaikaksi olisi Kansalliskirjasto, joka on riittävän neutraali kansallisen tason toimija kaikkien osapuolten kannalta. </a:t>
            </a:r>
            <a:r>
              <a:rPr lang="fi-FI" sz="1200" b="1" dirty="0" smtClean="0">
                <a:solidFill>
                  <a:schemeClr val="tx1">
                    <a:lumMod val="95000"/>
                    <a:lumOff val="5000"/>
                  </a:schemeClr>
                </a:solidFill>
                <a:latin typeface="Calibri" panose="020F0502020204030204" pitchFamily="34" charset="0"/>
              </a:rPr>
              <a:t>Ohjausryhmässä olisi edustus kaikista kentän toimijoista (samaan malliin kun nyt, tai ehkä laajennettuna esim. erikoistutkimuslaitosten edustajalla).</a:t>
            </a:r>
            <a:endParaRPr lang="fi-FI" sz="1200" b="1" dirty="0" smtClean="0">
              <a:latin typeface="Calibri" panose="020F0502020204030204" pitchFamily="34" charset="0"/>
            </a:endParaRPr>
          </a:p>
          <a:p>
            <a:endParaRPr lang="fi-FI" dirty="0"/>
          </a:p>
        </p:txBody>
      </p:sp>
      <p:sp>
        <p:nvSpPr>
          <p:cNvPr id="4" name="Slide Number Placeholder 3"/>
          <p:cNvSpPr>
            <a:spLocks noGrp="1"/>
          </p:cNvSpPr>
          <p:nvPr>
            <p:ph type="sldNum" sz="quarter" idx="10"/>
          </p:nvPr>
        </p:nvSpPr>
        <p:spPr/>
        <p:txBody>
          <a:bodyPr/>
          <a:lstStyle/>
          <a:p>
            <a:fld id="{C3799C15-02FD-4A35-8B63-E9B0C4FB461C}" type="slidenum">
              <a:rPr lang="fi-FI" smtClean="0"/>
              <a:pPr/>
              <a:t>8</a:t>
            </a:fld>
            <a:endParaRPr lang="fi-FI"/>
          </a:p>
        </p:txBody>
      </p:sp>
    </p:spTree>
    <p:extLst>
      <p:ext uri="{BB962C8B-B14F-4D97-AF65-F5344CB8AC3E}">
        <p14:creationId xmlns:p14="http://schemas.microsoft.com/office/powerpoint/2010/main" val="32768610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FI" baseline="0" dirty="0" smtClean="0"/>
              <a:t>Artikkeleita yhteensä, 2015		1333</a:t>
            </a:r>
          </a:p>
          <a:p>
            <a:r>
              <a:rPr lang="fi-FI" baseline="0" dirty="0" smtClean="0"/>
              <a:t>Lehtien kulut yhteensä, 2015		1972925</a:t>
            </a:r>
          </a:p>
          <a:p>
            <a:r>
              <a:rPr lang="fi-FI" baseline="0" dirty="0" smtClean="0"/>
              <a:t>Lehtien paino- ja jakelukulut yht. 2015	662247,61</a:t>
            </a:r>
          </a:p>
          <a:p>
            <a:r>
              <a:rPr lang="fi-FI" baseline="0" dirty="0" smtClean="0"/>
              <a:t>Artikkelihinta			1480,063766</a:t>
            </a:r>
          </a:p>
          <a:p>
            <a:r>
              <a:rPr lang="fi-FI" baseline="0" dirty="0" smtClean="0"/>
              <a:t>Artikkelihinta ilman painokuluja	983,253856</a:t>
            </a:r>
          </a:p>
          <a:p>
            <a:r>
              <a:rPr lang="fi-FI" baseline="0" dirty="0" smtClean="0"/>
              <a:t>Painettuja lehtiä 77, paino- ja jakelukulut</a:t>
            </a:r>
          </a:p>
          <a:p>
            <a:endParaRPr lang="fi-FI" baseline="0" dirty="0" smtClean="0"/>
          </a:p>
          <a:p>
            <a:r>
              <a:rPr lang="fi-FI" baseline="0" dirty="0" smtClean="0"/>
              <a:t>Tämän esityksen laskelmissa on käytetty vuoden 2015 tietoja, sillä vuoden 2016 tilastot eivät ole tätä laadittaessa vielä valmistuneet.</a:t>
            </a:r>
          </a:p>
          <a:p>
            <a:endParaRPr lang="fi-FI" baseline="0" dirty="0" smtClean="0"/>
          </a:p>
          <a:p>
            <a:r>
              <a:rPr lang="fi-FI" baseline="0" dirty="0" smtClean="0"/>
              <a:t>Taloustiedot on otettu Tieteellisten seurain valtuuskunnan valtionapu 2017-aineistosta.</a:t>
            </a:r>
          </a:p>
          <a:p>
            <a:endParaRPr lang="fi-FI" dirty="0"/>
          </a:p>
        </p:txBody>
      </p:sp>
      <p:sp>
        <p:nvSpPr>
          <p:cNvPr id="4" name="Slide Number Placeholder 3"/>
          <p:cNvSpPr>
            <a:spLocks noGrp="1"/>
          </p:cNvSpPr>
          <p:nvPr>
            <p:ph type="sldNum" sz="quarter" idx="10"/>
          </p:nvPr>
        </p:nvSpPr>
        <p:spPr/>
        <p:txBody>
          <a:bodyPr/>
          <a:lstStyle/>
          <a:p>
            <a:fld id="{C3799C15-02FD-4A35-8B63-E9B0C4FB461C}" type="slidenum">
              <a:rPr lang="fi-FI" smtClean="0"/>
              <a:pPr/>
              <a:t>9</a:t>
            </a:fld>
            <a:endParaRPr lang="fi-FI"/>
          </a:p>
        </p:txBody>
      </p:sp>
    </p:spTree>
    <p:extLst>
      <p:ext uri="{BB962C8B-B14F-4D97-AF65-F5344CB8AC3E}">
        <p14:creationId xmlns:p14="http://schemas.microsoft.com/office/powerpoint/2010/main" val="3624013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normAutofit/>
          </a:bodyPr>
          <a:lstStyle>
            <a:lvl1pPr algn="ctr">
              <a:defRPr sz="4000" baseline="0">
                <a:solidFill>
                  <a:srgbClr val="002060"/>
                </a:solidFill>
              </a:defRPr>
            </a:lvl1pPr>
          </a:lstStyle>
          <a:p>
            <a:r>
              <a:rPr lang="en-US" dirty="0" err="1" smtClean="0"/>
              <a:t>Aloitusdia</a:t>
            </a:r>
            <a:r>
              <a:rPr lang="en-US" dirty="0" smtClean="0"/>
              <a:t>: </a:t>
            </a:r>
            <a:r>
              <a:rPr lang="en-US" dirty="0" err="1" smtClean="0"/>
              <a:t>Esityksen</a:t>
            </a:r>
            <a:r>
              <a:rPr lang="en-US" dirty="0" smtClean="0"/>
              <a:t> </a:t>
            </a:r>
            <a:r>
              <a:rPr lang="en-US" dirty="0" err="1" smtClean="0"/>
              <a:t>otsikko</a:t>
            </a:r>
            <a:endParaRPr lang="fi-FI" dirty="0"/>
          </a:p>
        </p:txBody>
      </p:sp>
      <p:sp>
        <p:nvSpPr>
          <p:cNvPr id="3" name="Subtitle 2"/>
          <p:cNvSpPr>
            <a:spLocks noGrp="1"/>
          </p:cNvSpPr>
          <p:nvPr>
            <p:ph type="subTitle" idx="1" hasCustomPrompt="1"/>
          </p:nvPr>
        </p:nvSpPr>
        <p:spPr>
          <a:xfrm>
            <a:off x="1371600" y="3717032"/>
            <a:ext cx="6400800" cy="1752600"/>
          </a:xfrm>
        </p:spPr>
        <p:txBody>
          <a:bodyPr anchor="b"/>
          <a:lstStyle>
            <a:lvl1pPr marL="0" indent="0" algn="ctr">
              <a:buNone/>
              <a:defRPr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err="1" smtClean="0"/>
              <a:t>Add</a:t>
            </a:r>
            <a:r>
              <a:rPr lang="fi-FI" dirty="0" smtClean="0"/>
              <a:t> </a:t>
            </a:r>
            <a:r>
              <a:rPr lang="fi-FI" dirty="0" err="1" smtClean="0"/>
              <a:t>your</a:t>
            </a:r>
            <a:r>
              <a:rPr lang="fi-FI" dirty="0" smtClean="0"/>
              <a:t> </a:t>
            </a:r>
            <a:r>
              <a:rPr lang="fi-FI" dirty="0" err="1" smtClean="0"/>
              <a:t>name</a:t>
            </a:r>
            <a:r>
              <a:rPr lang="fi-FI" dirty="0" smtClean="0"/>
              <a:t>, </a:t>
            </a:r>
            <a:r>
              <a:rPr lang="fi-FI" dirty="0" err="1" smtClean="0"/>
              <a:t>title</a:t>
            </a:r>
            <a:r>
              <a:rPr lang="fi-FI" dirty="0" smtClean="0"/>
              <a:t>, </a:t>
            </a:r>
            <a:r>
              <a:rPr lang="fi-FI" dirty="0" err="1" smtClean="0"/>
              <a:t>event</a:t>
            </a:r>
            <a:r>
              <a:rPr lang="fi-FI" dirty="0" smtClean="0"/>
              <a:t> and </a:t>
            </a:r>
            <a:r>
              <a:rPr lang="fi-FI" dirty="0" err="1" smtClean="0"/>
              <a:t>date</a:t>
            </a:r>
            <a:endParaRPr lang="fi-FI" dirty="0" smtClean="0"/>
          </a:p>
        </p:txBody>
      </p:sp>
      <p:sp>
        <p:nvSpPr>
          <p:cNvPr id="5" name="Footer Placeholder 4"/>
          <p:cNvSpPr>
            <a:spLocks noGrp="1"/>
          </p:cNvSpPr>
          <p:nvPr>
            <p:ph type="ftr" sz="quarter" idx="11"/>
          </p:nvPr>
        </p:nvSpPr>
        <p:spPr>
          <a:xfrm>
            <a:off x="1691680" y="6453336"/>
            <a:ext cx="4824536" cy="268139"/>
          </a:xfrm>
        </p:spPr>
        <p:txBody>
          <a:bodyPr/>
          <a:lstStyle>
            <a:lvl1pPr algn="l">
              <a:defRPr/>
            </a:lvl1pPr>
          </a:lstStyle>
          <a:p>
            <a:r>
              <a:rPr lang="fi-FI" dirty="0" smtClean="0"/>
              <a:t>Kotilava-rahoitusmalli avoinna uusille lehdille/Riitta Koikkalainen/CCBY</a:t>
            </a:r>
            <a:endParaRPr lang="fi-FI" dirty="0"/>
          </a:p>
        </p:txBody>
      </p:sp>
      <p:sp>
        <p:nvSpPr>
          <p:cNvPr id="4" name="Date Placeholder 3"/>
          <p:cNvSpPr>
            <a:spLocks noGrp="1"/>
          </p:cNvSpPr>
          <p:nvPr>
            <p:ph type="dt" sz="half" idx="10"/>
          </p:nvPr>
        </p:nvSpPr>
        <p:spPr/>
        <p:txBody>
          <a:bodyPr/>
          <a:lstStyle/>
          <a:p>
            <a:r>
              <a:rPr lang="fi-FI" smtClean="0"/>
              <a:t>28.8.2017</a:t>
            </a:r>
            <a:endParaRPr lang="fi-FI" dirty="0"/>
          </a:p>
        </p:txBody>
      </p:sp>
      <p:sp>
        <p:nvSpPr>
          <p:cNvPr id="6" name="Slide Number Placeholder 5"/>
          <p:cNvSpPr>
            <a:spLocks noGrp="1"/>
          </p:cNvSpPr>
          <p:nvPr>
            <p:ph type="sldNum" sz="quarter" idx="12"/>
          </p:nvPr>
        </p:nvSpPr>
        <p:spPr/>
        <p:txBody>
          <a:bodyPr/>
          <a:lstStyle/>
          <a:p>
            <a:fld id="{BA6DB2CC-113E-473F-8BF9-3B1AFD6D7C80}" type="slidenum">
              <a:rPr lang="fi-FI" smtClean="0"/>
              <a:pPr/>
              <a:t>‹#›</a:t>
            </a:fld>
            <a:endParaRPr lang="fi-FI"/>
          </a:p>
        </p:txBody>
      </p:sp>
    </p:spTree>
    <p:extLst>
      <p:ext uri="{BB962C8B-B14F-4D97-AF65-F5344CB8AC3E}">
        <p14:creationId xmlns:p14="http://schemas.microsoft.com/office/powerpoint/2010/main" val="3262927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356592"/>
          </a:xfrm>
        </p:spPr>
        <p:txBody>
          <a:bodyPr anchor="b">
            <a:noAutofit/>
          </a:bodyPr>
          <a:lstStyle>
            <a:lvl1pPr algn="ctr">
              <a:defRPr sz="2200" b="1"/>
            </a:lvl1pPr>
          </a:lstStyle>
          <a:p>
            <a:r>
              <a:rPr lang="fi-FI" smtClean="0"/>
              <a:t>Click to edit Master title style</a:t>
            </a:r>
            <a:endParaRPr lang="fi-FI"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smtClean="0"/>
              <a:t>Drag picture to placeholder or click icon to add</a:t>
            </a:r>
            <a:endParaRPr lang="fi-FI"/>
          </a:p>
        </p:txBody>
      </p:sp>
      <p:sp>
        <p:nvSpPr>
          <p:cNvPr id="4" name="Text Placeholder 3"/>
          <p:cNvSpPr>
            <a:spLocks noGrp="1"/>
          </p:cNvSpPr>
          <p:nvPr>
            <p:ph type="body" sz="half" idx="2"/>
          </p:nvPr>
        </p:nvSpPr>
        <p:spPr>
          <a:xfrm>
            <a:off x="1792288" y="5229200"/>
            <a:ext cx="5486400" cy="504056"/>
          </a:xfrm>
        </p:spPr>
        <p:txBody>
          <a:bodyPr>
            <a:normAutofit/>
          </a:bodyPr>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Click to edit Master text styles</a:t>
            </a:r>
          </a:p>
        </p:txBody>
      </p:sp>
      <p:sp>
        <p:nvSpPr>
          <p:cNvPr id="5" name="Date Placeholder 4"/>
          <p:cNvSpPr>
            <a:spLocks noGrp="1"/>
          </p:cNvSpPr>
          <p:nvPr>
            <p:ph type="dt" sz="half" idx="10"/>
          </p:nvPr>
        </p:nvSpPr>
        <p:spPr/>
        <p:txBody>
          <a:bodyPr/>
          <a:lstStyle/>
          <a:p>
            <a:r>
              <a:rPr lang="fi-FI" smtClean="0"/>
              <a:t>28.8.2017</a:t>
            </a:r>
            <a:endParaRPr lang="fi-FI" dirty="0"/>
          </a:p>
        </p:txBody>
      </p:sp>
      <p:sp>
        <p:nvSpPr>
          <p:cNvPr id="6" name="Footer Placeholder 5"/>
          <p:cNvSpPr>
            <a:spLocks noGrp="1"/>
          </p:cNvSpPr>
          <p:nvPr>
            <p:ph type="ftr" sz="quarter" idx="11"/>
          </p:nvPr>
        </p:nvSpPr>
        <p:spPr/>
        <p:txBody>
          <a:bodyPr/>
          <a:lstStyle>
            <a:lvl1pPr algn="l">
              <a:defRPr/>
            </a:lvl1pPr>
          </a:lstStyle>
          <a:p>
            <a:r>
              <a:rPr lang="fi-FI" dirty="0" smtClean="0"/>
              <a:t>Kotilava-rahoitusmalli avoinna uusille lehdille/Riitta Koikkalainen/CCBY</a:t>
            </a:r>
            <a:endParaRPr lang="fi-FI" dirty="0"/>
          </a:p>
        </p:txBody>
      </p:sp>
      <p:sp>
        <p:nvSpPr>
          <p:cNvPr id="7" name="Slide Number Placeholder 6"/>
          <p:cNvSpPr>
            <a:spLocks noGrp="1"/>
          </p:cNvSpPr>
          <p:nvPr>
            <p:ph type="sldNum" sz="quarter" idx="12"/>
          </p:nvPr>
        </p:nvSpPr>
        <p:spPr/>
        <p:txBody>
          <a:bodyPr/>
          <a:lstStyle/>
          <a:p>
            <a:fld id="{BA6DB2CC-113E-473F-8BF9-3B1AFD6D7C80}" type="slidenum">
              <a:rPr lang="fi-FI" smtClean="0"/>
              <a:pPr/>
              <a:t>‹#›</a:t>
            </a:fld>
            <a:endParaRPr lang="fi-FI"/>
          </a:p>
        </p:txBody>
      </p:sp>
    </p:spTree>
    <p:extLst>
      <p:ext uri="{BB962C8B-B14F-4D97-AF65-F5344CB8AC3E}">
        <p14:creationId xmlns:p14="http://schemas.microsoft.com/office/powerpoint/2010/main" val="1470911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1440160" cy="2232248"/>
          </a:xfrm>
        </p:spPr>
        <p:txBody>
          <a:bodyPr>
            <a:normAutofit/>
          </a:bodyPr>
          <a:lstStyle>
            <a:lvl1pPr>
              <a:defRPr sz="2000" b="0"/>
            </a:lvl1pPr>
          </a:lstStyle>
          <a:p>
            <a:r>
              <a:rPr lang="fi-FI" smtClean="0"/>
              <a:t>Click to edit Master title style</a:t>
            </a:r>
            <a:endParaRPr lang="fi-FI" dirty="0"/>
          </a:p>
        </p:txBody>
      </p:sp>
      <p:sp>
        <p:nvSpPr>
          <p:cNvPr id="3" name="Date Placeholder 2"/>
          <p:cNvSpPr>
            <a:spLocks noGrp="1"/>
          </p:cNvSpPr>
          <p:nvPr>
            <p:ph type="dt" sz="half" idx="10"/>
          </p:nvPr>
        </p:nvSpPr>
        <p:spPr/>
        <p:txBody>
          <a:bodyPr/>
          <a:lstStyle/>
          <a:p>
            <a:r>
              <a:rPr lang="fi-FI" smtClean="0"/>
              <a:t>28.8.2017</a:t>
            </a:r>
            <a:endParaRPr lang="fi-FI" dirty="0"/>
          </a:p>
        </p:txBody>
      </p:sp>
      <p:sp>
        <p:nvSpPr>
          <p:cNvPr id="4" name="Footer Placeholder 3"/>
          <p:cNvSpPr>
            <a:spLocks noGrp="1"/>
          </p:cNvSpPr>
          <p:nvPr>
            <p:ph type="ftr" sz="quarter" idx="11"/>
          </p:nvPr>
        </p:nvSpPr>
        <p:spPr/>
        <p:txBody>
          <a:bodyPr/>
          <a:lstStyle/>
          <a:p>
            <a:pPr algn="l"/>
            <a:r>
              <a:rPr lang="fi-FI" dirty="0" smtClean="0"/>
              <a:t>Kotilava-rahoitusmalli avoinna uusille lehdille/Riitta Koikkalainen/CCBY</a:t>
            </a:r>
            <a:endParaRPr lang="fi-FI" dirty="0"/>
          </a:p>
        </p:txBody>
      </p:sp>
      <p:sp>
        <p:nvSpPr>
          <p:cNvPr id="5" name="Slide Number Placeholder 4"/>
          <p:cNvSpPr>
            <a:spLocks noGrp="1"/>
          </p:cNvSpPr>
          <p:nvPr>
            <p:ph type="sldNum" sz="quarter" idx="12"/>
          </p:nvPr>
        </p:nvSpPr>
        <p:spPr/>
        <p:txBody>
          <a:bodyPr/>
          <a:lstStyle/>
          <a:p>
            <a:endParaRPr lang="fi-FI" dirty="0"/>
          </a:p>
        </p:txBody>
      </p:sp>
      <p:sp>
        <p:nvSpPr>
          <p:cNvPr id="9" name="Picture Placeholder 8"/>
          <p:cNvSpPr>
            <a:spLocks noGrp="1"/>
          </p:cNvSpPr>
          <p:nvPr>
            <p:ph type="pic" sz="quarter" idx="13"/>
          </p:nvPr>
        </p:nvSpPr>
        <p:spPr>
          <a:xfrm>
            <a:off x="2195737" y="0"/>
            <a:ext cx="6948264" cy="5820356"/>
          </a:xfrm>
        </p:spPr>
        <p:txBody>
          <a:bodyPr/>
          <a:lstStyle/>
          <a:p>
            <a:r>
              <a:rPr lang="fi-FI" smtClean="0"/>
              <a:t>Drag picture to placeholder or click icon to add</a:t>
            </a:r>
            <a:endParaRPr lang="fi-FI"/>
          </a:p>
        </p:txBody>
      </p:sp>
    </p:spTree>
    <p:extLst>
      <p:ext uri="{BB962C8B-B14F-4D97-AF65-F5344CB8AC3E}">
        <p14:creationId xmlns:p14="http://schemas.microsoft.com/office/powerpoint/2010/main" val="3254033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with Picture">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6084888" y="1"/>
            <a:ext cx="3059112" cy="5823041"/>
          </a:xfrm>
        </p:spPr>
        <p:txBody>
          <a:bodyPr/>
          <a:lstStyle/>
          <a:p>
            <a:r>
              <a:rPr lang="fi-FI" smtClean="0"/>
              <a:t>Drag picture to placeholder or click icon to add</a:t>
            </a:r>
            <a:endParaRPr lang="fi-FI"/>
          </a:p>
        </p:txBody>
      </p:sp>
      <p:sp>
        <p:nvSpPr>
          <p:cNvPr id="2" name="Title 1"/>
          <p:cNvSpPr>
            <a:spLocks noGrp="1"/>
          </p:cNvSpPr>
          <p:nvPr>
            <p:ph type="title"/>
          </p:nvPr>
        </p:nvSpPr>
        <p:spPr>
          <a:xfrm>
            <a:off x="457200" y="274638"/>
            <a:ext cx="5554960" cy="634082"/>
          </a:xfrm>
        </p:spPr>
        <p:txBody>
          <a:bodyPr/>
          <a:lstStyle/>
          <a:p>
            <a:r>
              <a:rPr lang="fi-FI" smtClean="0"/>
              <a:t>Click to edit Master title style</a:t>
            </a:r>
            <a:endParaRPr lang="fi-FI" dirty="0"/>
          </a:p>
        </p:txBody>
      </p:sp>
      <p:sp>
        <p:nvSpPr>
          <p:cNvPr id="3" name="Date Placeholder 2"/>
          <p:cNvSpPr>
            <a:spLocks noGrp="1"/>
          </p:cNvSpPr>
          <p:nvPr>
            <p:ph type="dt" sz="half" idx="10"/>
          </p:nvPr>
        </p:nvSpPr>
        <p:spPr/>
        <p:txBody>
          <a:bodyPr/>
          <a:lstStyle/>
          <a:p>
            <a:r>
              <a:rPr lang="fi-FI" smtClean="0"/>
              <a:t>28.8.2017</a:t>
            </a:r>
            <a:endParaRPr lang="fi-FI" dirty="0"/>
          </a:p>
        </p:txBody>
      </p:sp>
      <p:sp>
        <p:nvSpPr>
          <p:cNvPr id="4" name="Footer Placeholder 3"/>
          <p:cNvSpPr>
            <a:spLocks noGrp="1"/>
          </p:cNvSpPr>
          <p:nvPr>
            <p:ph type="ftr" sz="quarter" idx="11"/>
          </p:nvPr>
        </p:nvSpPr>
        <p:spPr/>
        <p:txBody>
          <a:bodyPr/>
          <a:lstStyle>
            <a:lvl1pPr algn="l">
              <a:defRPr/>
            </a:lvl1pPr>
          </a:lstStyle>
          <a:p>
            <a:r>
              <a:rPr lang="fi-FI" dirty="0" smtClean="0"/>
              <a:t>Kotilava-rahoitusmalli avoinna uusille lehdille/Riitta Koikkalainen/CCBY</a:t>
            </a:r>
            <a:endParaRPr lang="fi-FI" dirty="0"/>
          </a:p>
        </p:txBody>
      </p:sp>
      <p:sp>
        <p:nvSpPr>
          <p:cNvPr id="5" name="Slide Number Placeholder 4"/>
          <p:cNvSpPr>
            <a:spLocks noGrp="1"/>
          </p:cNvSpPr>
          <p:nvPr>
            <p:ph type="sldNum" sz="quarter" idx="12"/>
          </p:nvPr>
        </p:nvSpPr>
        <p:spPr/>
        <p:txBody>
          <a:bodyPr/>
          <a:lstStyle/>
          <a:p>
            <a:fld id="{BA6DB2CC-113E-473F-8BF9-3B1AFD6D7C80}" type="slidenum">
              <a:rPr lang="fi-FI" smtClean="0"/>
              <a:pPr/>
              <a:t>‹#›</a:t>
            </a:fld>
            <a:endParaRPr lang="fi-FI"/>
          </a:p>
        </p:txBody>
      </p:sp>
      <p:sp>
        <p:nvSpPr>
          <p:cNvPr id="9" name="Text Placeholder 8"/>
          <p:cNvSpPr>
            <a:spLocks noGrp="1"/>
          </p:cNvSpPr>
          <p:nvPr>
            <p:ph type="body" sz="quarter" idx="14"/>
          </p:nvPr>
        </p:nvSpPr>
        <p:spPr>
          <a:xfrm>
            <a:off x="468313" y="1124744"/>
            <a:ext cx="5543550" cy="4608512"/>
          </a:xfrm>
        </p:spPr>
        <p:txBody>
          <a:bodyPr/>
          <a:lstStyle/>
          <a:p>
            <a:pPr lvl="0"/>
            <a:r>
              <a:rPr lang="fi-FI" smtClean="0"/>
              <a:t>Click to edit Master text styles</a:t>
            </a:r>
          </a:p>
          <a:p>
            <a:pPr lvl="1"/>
            <a:r>
              <a:rPr lang="fi-FI" smtClean="0"/>
              <a:t>Second level</a:t>
            </a:r>
          </a:p>
          <a:p>
            <a:pPr lvl="2"/>
            <a:r>
              <a:rPr lang="fi-FI" smtClean="0"/>
              <a:t>Third level</a:t>
            </a:r>
          </a:p>
          <a:p>
            <a:pPr lvl="3"/>
            <a:r>
              <a:rPr lang="fi-FI" smtClean="0"/>
              <a:t>Fourth level</a:t>
            </a:r>
          </a:p>
          <a:p>
            <a:pPr lvl="4"/>
            <a:r>
              <a:rPr lang="fi-FI" smtClean="0"/>
              <a:t>Fifth level</a:t>
            </a:r>
            <a:endParaRPr lang="fi-FI" dirty="0"/>
          </a:p>
        </p:txBody>
      </p:sp>
    </p:spTree>
    <p:extLst>
      <p:ext uri="{BB962C8B-B14F-4D97-AF65-F5344CB8AC3E}">
        <p14:creationId xmlns:p14="http://schemas.microsoft.com/office/powerpoint/2010/main" val="3713677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Title and content with picture">
    <p:spTree>
      <p:nvGrpSpPr>
        <p:cNvPr id="1" name=""/>
        <p:cNvGrpSpPr/>
        <p:nvPr/>
      </p:nvGrpSpPr>
      <p:grpSpPr>
        <a:xfrm>
          <a:off x="0" y="0"/>
          <a:ext cx="0" cy="0"/>
          <a:chOff x="0" y="0"/>
          <a:chExt cx="0" cy="0"/>
        </a:xfrm>
      </p:grpSpPr>
      <p:sp>
        <p:nvSpPr>
          <p:cNvPr id="2" name="Title 1"/>
          <p:cNvSpPr>
            <a:spLocks noGrp="1"/>
          </p:cNvSpPr>
          <p:nvPr>
            <p:ph type="title"/>
          </p:nvPr>
        </p:nvSpPr>
        <p:spPr>
          <a:xfrm>
            <a:off x="323528" y="2852936"/>
            <a:ext cx="3826768" cy="1368152"/>
          </a:xfrm>
        </p:spPr>
        <p:txBody>
          <a:bodyPr/>
          <a:lstStyle/>
          <a:p>
            <a:r>
              <a:rPr lang="fi-FI" smtClean="0"/>
              <a:t>Click to edit Master title style</a:t>
            </a:r>
            <a:endParaRPr lang="fi-FI" dirty="0"/>
          </a:p>
        </p:txBody>
      </p:sp>
      <p:sp>
        <p:nvSpPr>
          <p:cNvPr id="3" name="Date Placeholder 2"/>
          <p:cNvSpPr>
            <a:spLocks noGrp="1"/>
          </p:cNvSpPr>
          <p:nvPr>
            <p:ph type="dt" sz="half" idx="10"/>
          </p:nvPr>
        </p:nvSpPr>
        <p:spPr/>
        <p:txBody>
          <a:bodyPr/>
          <a:lstStyle/>
          <a:p>
            <a:r>
              <a:rPr lang="fi-FI" smtClean="0"/>
              <a:t>28.8.2017</a:t>
            </a:r>
            <a:endParaRPr lang="fi-FI" dirty="0"/>
          </a:p>
        </p:txBody>
      </p:sp>
      <p:sp>
        <p:nvSpPr>
          <p:cNvPr id="4" name="Footer Placeholder 3"/>
          <p:cNvSpPr>
            <a:spLocks noGrp="1"/>
          </p:cNvSpPr>
          <p:nvPr>
            <p:ph type="ftr" sz="quarter" idx="11"/>
          </p:nvPr>
        </p:nvSpPr>
        <p:spPr/>
        <p:txBody>
          <a:bodyPr/>
          <a:lstStyle/>
          <a:p>
            <a:pPr algn="l"/>
            <a:r>
              <a:rPr lang="fi-FI" dirty="0" smtClean="0"/>
              <a:t>Kotilava-rahoitusmalli avoinna uusille lehdille/Riitta Koikkalainen/CCBY</a:t>
            </a:r>
            <a:endParaRPr lang="fi-FI" dirty="0"/>
          </a:p>
        </p:txBody>
      </p:sp>
      <p:sp>
        <p:nvSpPr>
          <p:cNvPr id="5" name="Slide Number Placeholder 4"/>
          <p:cNvSpPr>
            <a:spLocks noGrp="1"/>
          </p:cNvSpPr>
          <p:nvPr>
            <p:ph type="sldNum" sz="quarter" idx="12"/>
          </p:nvPr>
        </p:nvSpPr>
        <p:spPr/>
        <p:txBody>
          <a:bodyPr/>
          <a:lstStyle/>
          <a:p>
            <a:endParaRPr lang="fi-FI" dirty="0"/>
          </a:p>
        </p:txBody>
      </p:sp>
      <p:sp>
        <p:nvSpPr>
          <p:cNvPr id="7" name="Picture Placeholder 6"/>
          <p:cNvSpPr>
            <a:spLocks noGrp="1"/>
          </p:cNvSpPr>
          <p:nvPr>
            <p:ph type="pic" sz="quarter" idx="13"/>
          </p:nvPr>
        </p:nvSpPr>
        <p:spPr>
          <a:xfrm>
            <a:off x="4356100" y="0"/>
            <a:ext cx="4787900" cy="5805488"/>
          </a:xfrm>
        </p:spPr>
        <p:txBody>
          <a:bodyPr/>
          <a:lstStyle/>
          <a:p>
            <a:r>
              <a:rPr lang="fi-FI" smtClean="0"/>
              <a:t>Drag picture to placeholder or click icon to add</a:t>
            </a:r>
            <a:endParaRPr lang="fi-FI"/>
          </a:p>
        </p:txBody>
      </p:sp>
      <p:sp>
        <p:nvSpPr>
          <p:cNvPr id="12" name="Text Placeholder 11"/>
          <p:cNvSpPr>
            <a:spLocks noGrp="1"/>
          </p:cNvSpPr>
          <p:nvPr>
            <p:ph type="body" sz="quarter" idx="14"/>
          </p:nvPr>
        </p:nvSpPr>
        <p:spPr>
          <a:xfrm>
            <a:off x="323850" y="4221163"/>
            <a:ext cx="3816350" cy="1152525"/>
          </a:xfrm>
        </p:spPr>
        <p:txBody>
          <a:bodyPr/>
          <a:lstStyle>
            <a:lvl1pPr marL="0" indent="0">
              <a:buNone/>
              <a:defRPr/>
            </a:lvl1pPr>
          </a:lstStyle>
          <a:p>
            <a:pPr lvl="0"/>
            <a:r>
              <a:rPr lang="fi-FI" smtClean="0"/>
              <a:t>Click to edit Master text styles</a:t>
            </a:r>
          </a:p>
        </p:txBody>
      </p:sp>
    </p:spTree>
    <p:extLst>
      <p:ext uri="{BB962C8B-B14F-4D97-AF65-F5344CB8AC3E}">
        <p14:creationId xmlns:p14="http://schemas.microsoft.com/office/powerpoint/2010/main" val="3054568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ig Pictur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fi-FI" smtClean="0"/>
              <a:t>28.8.2017</a:t>
            </a:r>
            <a:endParaRPr lang="fi-FI" dirty="0"/>
          </a:p>
        </p:txBody>
      </p:sp>
      <p:sp>
        <p:nvSpPr>
          <p:cNvPr id="4" name="Footer Placeholder 3"/>
          <p:cNvSpPr>
            <a:spLocks noGrp="1"/>
          </p:cNvSpPr>
          <p:nvPr>
            <p:ph type="ftr" sz="quarter" idx="11"/>
          </p:nvPr>
        </p:nvSpPr>
        <p:spPr/>
        <p:txBody>
          <a:bodyPr/>
          <a:lstStyle/>
          <a:p>
            <a:r>
              <a:rPr lang="fi-FI" dirty="0" smtClean="0"/>
              <a:t>Kotilava-rahoitusmalli avoinna uusille lehdille/Riitta Koikkalainen/CCBY</a:t>
            </a:r>
            <a:endParaRPr lang="fi-FI" dirty="0"/>
          </a:p>
        </p:txBody>
      </p:sp>
      <p:sp>
        <p:nvSpPr>
          <p:cNvPr id="5" name="Slide Number Placeholder 4"/>
          <p:cNvSpPr>
            <a:spLocks noGrp="1"/>
          </p:cNvSpPr>
          <p:nvPr>
            <p:ph type="sldNum" sz="quarter" idx="12"/>
          </p:nvPr>
        </p:nvSpPr>
        <p:spPr/>
        <p:txBody>
          <a:bodyPr/>
          <a:lstStyle/>
          <a:p>
            <a:endParaRPr lang="fi-FI" dirty="0"/>
          </a:p>
        </p:txBody>
      </p:sp>
      <p:sp>
        <p:nvSpPr>
          <p:cNvPr id="7" name="Picture Placeholder 6"/>
          <p:cNvSpPr>
            <a:spLocks noGrp="1"/>
          </p:cNvSpPr>
          <p:nvPr>
            <p:ph type="pic" sz="quarter" idx="13"/>
          </p:nvPr>
        </p:nvSpPr>
        <p:spPr>
          <a:xfrm>
            <a:off x="0" y="0"/>
            <a:ext cx="9144000" cy="6858000"/>
          </a:xfrm>
        </p:spPr>
        <p:txBody>
          <a:bodyPr/>
          <a:lstStyle/>
          <a:p>
            <a:r>
              <a:rPr lang="fi-FI" smtClean="0"/>
              <a:t>Drag picture to placeholder or click icon to add</a:t>
            </a:r>
            <a:endParaRPr lang="fi-FI"/>
          </a:p>
        </p:txBody>
      </p:sp>
    </p:spTree>
    <p:extLst>
      <p:ext uri="{BB962C8B-B14F-4D97-AF65-F5344CB8AC3E}">
        <p14:creationId xmlns:p14="http://schemas.microsoft.com/office/powerpoint/2010/main" val="3745094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 Pictures">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fi-FI" smtClean="0"/>
              <a:t>28.8.2017</a:t>
            </a:r>
            <a:endParaRPr lang="fi-FI" dirty="0"/>
          </a:p>
        </p:txBody>
      </p:sp>
      <p:sp>
        <p:nvSpPr>
          <p:cNvPr id="4" name="Footer Placeholder 3"/>
          <p:cNvSpPr>
            <a:spLocks noGrp="1"/>
          </p:cNvSpPr>
          <p:nvPr>
            <p:ph type="ftr" sz="quarter" idx="11"/>
          </p:nvPr>
        </p:nvSpPr>
        <p:spPr/>
        <p:txBody>
          <a:bodyPr/>
          <a:lstStyle/>
          <a:p>
            <a:pPr algn="l"/>
            <a:r>
              <a:rPr lang="fi-FI" dirty="0" smtClean="0"/>
              <a:t>Kotilava-rahoitusmalli avoinna uusille lehdille/Riitta Koikkalainen/CCBY</a:t>
            </a:r>
            <a:endParaRPr lang="fi-FI" dirty="0"/>
          </a:p>
        </p:txBody>
      </p:sp>
      <p:sp>
        <p:nvSpPr>
          <p:cNvPr id="5" name="Slide Number Placeholder 4"/>
          <p:cNvSpPr>
            <a:spLocks noGrp="1"/>
          </p:cNvSpPr>
          <p:nvPr>
            <p:ph type="sldNum" sz="quarter" idx="12"/>
          </p:nvPr>
        </p:nvSpPr>
        <p:spPr/>
        <p:txBody>
          <a:bodyPr/>
          <a:lstStyle/>
          <a:p>
            <a:endParaRPr lang="fi-FI" dirty="0"/>
          </a:p>
        </p:txBody>
      </p:sp>
      <p:sp>
        <p:nvSpPr>
          <p:cNvPr id="7" name="Picture Placeholder 6"/>
          <p:cNvSpPr>
            <a:spLocks noGrp="1"/>
          </p:cNvSpPr>
          <p:nvPr>
            <p:ph type="pic" sz="quarter" idx="13"/>
          </p:nvPr>
        </p:nvSpPr>
        <p:spPr>
          <a:xfrm>
            <a:off x="0" y="0"/>
            <a:ext cx="4643438" cy="2780928"/>
          </a:xfrm>
        </p:spPr>
        <p:txBody>
          <a:bodyPr/>
          <a:lstStyle/>
          <a:p>
            <a:r>
              <a:rPr lang="fi-FI" smtClean="0"/>
              <a:t>Drag picture to placeholder or click icon to add</a:t>
            </a:r>
            <a:endParaRPr lang="fi-FI"/>
          </a:p>
        </p:txBody>
      </p:sp>
      <p:sp>
        <p:nvSpPr>
          <p:cNvPr id="9" name="Picture Placeholder 8"/>
          <p:cNvSpPr>
            <a:spLocks noGrp="1"/>
          </p:cNvSpPr>
          <p:nvPr>
            <p:ph type="pic" sz="quarter" idx="14"/>
          </p:nvPr>
        </p:nvSpPr>
        <p:spPr>
          <a:xfrm>
            <a:off x="0" y="2780927"/>
            <a:ext cx="4644008" cy="3047379"/>
          </a:xfrm>
        </p:spPr>
        <p:txBody>
          <a:bodyPr/>
          <a:lstStyle/>
          <a:p>
            <a:r>
              <a:rPr lang="fi-FI" smtClean="0"/>
              <a:t>Drag picture to placeholder or click icon to add</a:t>
            </a:r>
            <a:endParaRPr lang="fi-FI"/>
          </a:p>
        </p:txBody>
      </p:sp>
      <p:sp>
        <p:nvSpPr>
          <p:cNvPr id="11" name="Picture Placeholder 10"/>
          <p:cNvSpPr>
            <a:spLocks noGrp="1"/>
          </p:cNvSpPr>
          <p:nvPr>
            <p:ph type="pic" sz="quarter" idx="15"/>
          </p:nvPr>
        </p:nvSpPr>
        <p:spPr>
          <a:xfrm flipH="1">
            <a:off x="4644008" y="0"/>
            <a:ext cx="4499992" cy="2780928"/>
          </a:xfrm>
        </p:spPr>
        <p:txBody>
          <a:bodyPr/>
          <a:lstStyle/>
          <a:p>
            <a:r>
              <a:rPr lang="fi-FI" smtClean="0"/>
              <a:t>Drag picture to placeholder or click icon to add</a:t>
            </a:r>
            <a:endParaRPr lang="fi-FI"/>
          </a:p>
        </p:txBody>
      </p:sp>
      <p:sp>
        <p:nvSpPr>
          <p:cNvPr id="13" name="Picture Placeholder 12"/>
          <p:cNvSpPr>
            <a:spLocks noGrp="1"/>
          </p:cNvSpPr>
          <p:nvPr>
            <p:ph type="pic" sz="quarter" idx="16"/>
          </p:nvPr>
        </p:nvSpPr>
        <p:spPr>
          <a:xfrm>
            <a:off x="4643438" y="2780928"/>
            <a:ext cx="4500562" cy="3047754"/>
          </a:xfrm>
        </p:spPr>
        <p:txBody>
          <a:bodyPr/>
          <a:lstStyle/>
          <a:p>
            <a:r>
              <a:rPr lang="fi-FI" smtClean="0"/>
              <a:t>Drag picture to placeholder or click icon to add</a:t>
            </a:r>
            <a:endParaRPr lang="fi-FI"/>
          </a:p>
        </p:txBody>
      </p:sp>
    </p:spTree>
    <p:extLst>
      <p:ext uri="{BB962C8B-B14F-4D97-AF65-F5344CB8AC3E}">
        <p14:creationId xmlns:p14="http://schemas.microsoft.com/office/powerpoint/2010/main" val="856121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7_Upper 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fi-FI" smtClean="0"/>
              <a:t>Click to edit Master title style</a:t>
            </a:r>
            <a:endParaRPr lang="fi-FI" dirty="0"/>
          </a:p>
        </p:txBody>
      </p:sp>
      <p:sp>
        <p:nvSpPr>
          <p:cNvPr id="3" name="Date Placeholder 2"/>
          <p:cNvSpPr>
            <a:spLocks noGrp="1"/>
          </p:cNvSpPr>
          <p:nvPr>
            <p:ph type="dt" sz="half" idx="10"/>
          </p:nvPr>
        </p:nvSpPr>
        <p:spPr/>
        <p:txBody>
          <a:bodyPr/>
          <a:lstStyle/>
          <a:p>
            <a:r>
              <a:rPr lang="fi-FI" smtClean="0"/>
              <a:t>28.8.2017</a:t>
            </a:r>
            <a:endParaRPr lang="fi-FI" dirty="0"/>
          </a:p>
        </p:txBody>
      </p:sp>
      <p:sp>
        <p:nvSpPr>
          <p:cNvPr id="4" name="Footer Placeholder 3"/>
          <p:cNvSpPr>
            <a:spLocks noGrp="1"/>
          </p:cNvSpPr>
          <p:nvPr>
            <p:ph type="ftr" sz="quarter" idx="11"/>
          </p:nvPr>
        </p:nvSpPr>
        <p:spPr/>
        <p:txBody>
          <a:bodyPr/>
          <a:lstStyle/>
          <a:p>
            <a:pPr algn="l"/>
            <a:r>
              <a:rPr lang="fi-FI" dirty="0" smtClean="0"/>
              <a:t>Kotilava-rahoitusmalli avoinna uusille lehdille/Riitta Koikkalainen/CCBY</a:t>
            </a:r>
            <a:endParaRPr lang="fi-FI" dirty="0"/>
          </a:p>
        </p:txBody>
      </p:sp>
      <p:sp>
        <p:nvSpPr>
          <p:cNvPr id="5" name="Slide Number Placeholder 4"/>
          <p:cNvSpPr>
            <a:spLocks noGrp="1"/>
          </p:cNvSpPr>
          <p:nvPr>
            <p:ph type="sldNum" sz="quarter" idx="12"/>
          </p:nvPr>
        </p:nvSpPr>
        <p:spPr/>
        <p:txBody>
          <a:bodyPr/>
          <a:lstStyle/>
          <a:p>
            <a:endParaRPr lang="fi-FI" dirty="0"/>
          </a:p>
        </p:txBody>
      </p:sp>
    </p:spTree>
    <p:extLst>
      <p:ext uri="{BB962C8B-B14F-4D97-AF65-F5344CB8AC3E}">
        <p14:creationId xmlns:p14="http://schemas.microsoft.com/office/powerpoint/2010/main" val="1395730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Title and Content with a 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lvl1pPr>
          </a:lstStyle>
          <a:p>
            <a:r>
              <a:rPr lang="fi-FI" smtClean="0"/>
              <a:t>Click to edit Master title style</a:t>
            </a:r>
            <a:endParaRPr lang="fi-FI" dirty="0"/>
          </a:p>
        </p:txBody>
      </p:sp>
      <p:sp>
        <p:nvSpPr>
          <p:cNvPr id="3" name="Date Placeholder 2"/>
          <p:cNvSpPr>
            <a:spLocks noGrp="1"/>
          </p:cNvSpPr>
          <p:nvPr>
            <p:ph type="dt" sz="half" idx="10"/>
          </p:nvPr>
        </p:nvSpPr>
        <p:spPr/>
        <p:txBody>
          <a:bodyPr/>
          <a:lstStyle/>
          <a:p>
            <a:r>
              <a:rPr lang="fi-FI" smtClean="0"/>
              <a:t>28.8.2017</a:t>
            </a:r>
            <a:endParaRPr lang="fi-FI" dirty="0"/>
          </a:p>
        </p:txBody>
      </p:sp>
      <p:sp>
        <p:nvSpPr>
          <p:cNvPr id="4" name="Footer Placeholder 3"/>
          <p:cNvSpPr>
            <a:spLocks noGrp="1"/>
          </p:cNvSpPr>
          <p:nvPr>
            <p:ph type="ftr" sz="quarter" idx="11"/>
          </p:nvPr>
        </p:nvSpPr>
        <p:spPr/>
        <p:txBody>
          <a:bodyPr/>
          <a:lstStyle>
            <a:lvl1pPr algn="l">
              <a:defRPr/>
            </a:lvl1pPr>
          </a:lstStyle>
          <a:p>
            <a:r>
              <a:rPr lang="fi-FI" dirty="0" smtClean="0"/>
              <a:t>Kotilava-rahoitusmalli avoinna uusille lehdille/Riitta Koikkalainen/CCBY</a:t>
            </a:r>
            <a:endParaRPr lang="fi-FI" dirty="0"/>
          </a:p>
        </p:txBody>
      </p:sp>
      <p:sp>
        <p:nvSpPr>
          <p:cNvPr id="5" name="Slide Number Placeholder 4"/>
          <p:cNvSpPr>
            <a:spLocks noGrp="1"/>
          </p:cNvSpPr>
          <p:nvPr>
            <p:ph type="sldNum" sz="quarter" idx="12"/>
          </p:nvPr>
        </p:nvSpPr>
        <p:spPr/>
        <p:txBody>
          <a:bodyPr/>
          <a:lstStyle/>
          <a:p>
            <a:fld id="{BA6DB2CC-113E-473F-8BF9-3B1AFD6D7C80}" type="slidenum">
              <a:rPr lang="fi-FI" smtClean="0"/>
              <a:pPr/>
              <a:t>‹#›</a:t>
            </a:fld>
            <a:endParaRPr lang="fi-FI"/>
          </a:p>
        </p:txBody>
      </p:sp>
      <p:sp>
        <p:nvSpPr>
          <p:cNvPr id="7" name="Chart Placeholder 6"/>
          <p:cNvSpPr>
            <a:spLocks noGrp="1"/>
          </p:cNvSpPr>
          <p:nvPr>
            <p:ph type="chart" sz="quarter" idx="13"/>
          </p:nvPr>
        </p:nvSpPr>
        <p:spPr>
          <a:xfrm>
            <a:off x="3347864" y="1268759"/>
            <a:ext cx="5327823" cy="4551595"/>
          </a:xfrm>
        </p:spPr>
        <p:txBody>
          <a:bodyPr/>
          <a:lstStyle>
            <a:lvl1pPr marL="0" indent="0">
              <a:buNone/>
              <a:defRPr/>
            </a:lvl1pPr>
          </a:lstStyle>
          <a:p>
            <a:r>
              <a:rPr lang="fi-FI" smtClean="0"/>
              <a:t>Click icon to add chart</a:t>
            </a:r>
            <a:endParaRPr lang="fi-FI" dirty="0"/>
          </a:p>
        </p:txBody>
      </p:sp>
      <p:sp>
        <p:nvSpPr>
          <p:cNvPr id="9" name="Text Placeholder 8"/>
          <p:cNvSpPr>
            <a:spLocks noGrp="1"/>
          </p:cNvSpPr>
          <p:nvPr>
            <p:ph type="body" sz="quarter" idx="14"/>
          </p:nvPr>
        </p:nvSpPr>
        <p:spPr>
          <a:xfrm>
            <a:off x="467544" y="1268760"/>
            <a:ext cx="2736156" cy="4463702"/>
          </a:xfrm>
        </p:spPr>
        <p:txBody>
          <a:bodyPr/>
          <a:lstStyle>
            <a:lvl1pPr>
              <a:defRPr sz="2400"/>
            </a:lvl1pPr>
            <a:lvl2pPr>
              <a:defRPr sz="2200"/>
            </a:lvl2pPr>
            <a:lvl3pPr>
              <a:defRPr sz="2000"/>
            </a:lvl3pPr>
            <a:lvl4pPr>
              <a:defRPr sz="2000"/>
            </a:lvl4pPr>
            <a:lvl5pPr>
              <a:defRPr sz="2000"/>
            </a:lvl5pPr>
          </a:lstStyle>
          <a:p>
            <a:pPr lvl="0"/>
            <a:r>
              <a:rPr lang="fi-FI" smtClean="0"/>
              <a:t>Click to edit Master text styles</a:t>
            </a:r>
          </a:p>
          <a:p>
            <a:pPr lvl="1"/>
            <a:r>
              <a:rPr lang="fi-FI" smtClean="0"/>
              <a:t>Second level</a:t>
            </a:r>
          </a:p>
          <a:p>
            <a:pPr lvl="2"/>
            <a:r>
              <a:rPr lang="fi-FI" smtClean="0"/>
              <a:t>Third level</a:t>
            </a:r>
          </a:p>
          <a:p>
            <a:pPr lvl="3"/>
            <a:r>
              <a:rPr lang="fi-FI" smtClean="0"/>
              <a:t>Fourth level</a:t>
            </a:r>
          </a:p>
          <a:p>
            <a:pPr lvl="4"/>
            <a:r>
              <a:rPr lang="fi-FI" smtClean="0"/>
              <a:t>Fifth level</a:t>
            </a:r>
            <a:endParaRPr lang="fi-FI" dirty="0"/>
          </a:p>
        </p:txBody>
      </p:sp>
    </p:spTree>
    <p:extLst>
      <p:ext uri="{BB962C8B-B14F-4D97-AF65-F5344CB8AC3E}">
        <p14:creationId xmlns:p14="http://schemas.microsoft.com/office/powerpoint/2010/main" val="392598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Content with Chart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338936" cy="634082"/>
          </a:xfrm>
        </p:spPr>
        <p:txBody>
          <a:bodyPr/>
          <a:lstStyle/>
          <a:p>
            <a:r>
              <a:rPr lang="fi-FI" smtClean="0"/>
              <a:t>Click to edit Master title style</a:t>
            </a:r>
            <a:endParaRPr lang="fi-FI" dirty="0"/>
          </a:p>
        </p:txBody>
      </p:sp>
      <p:sp>
        <p:nvSpPr>
          <p:cNvPr id="3" name="Date Placeholder 2"/>
          <p:cNvSpPr>
            <a:spLocks noGrp="1"/>
          </p:cNvSpPr>
          <p:nvPr>
            <p:ph type="dt" sz="half" idx="10"/>
          </p:nvPr>
        </p:nvSpPr>
        <p:spPr/>
        <p:txBody>
          <a:bodyPr/>
          <a:lstStyle/>
          <a:p>
            <a:r>
              <a:rPr lang="fi-FI" smtClean="0"/>
              <a:t>28.8.2017</a:t>
            </a:r>
            <a:endParaRPr lang="fi-FI" dirty="0"/>
          </a:p>
        </p:txBody>
      </p:sp>
      <p:sp>
        <p:nvSpPr>
          <p:cNvPr id="4" name="Footer Placeholder 3"/>
          <p:cNvSpPr>
            <a:spLocks noGrp="1"/>
          </p:cNvSpPr>
          <p:nvPr>
            <p:ph type="ftr" sz="quarter" idx="11"/>
          </p:nvPr>
        </p:nvSpPr>
        <p:spPr/>
        <p:txBody>
          <a:bodyPr/>
          <a:lstStyle/>
          <a:p>
            <a:pPr algn="l"/>
            <a:r>
              <a:rPr lang="fi-FI" dirty="0" smtClean="0"/>
              <a:t>Kotilava-rahoitusmalli avoinna uusille lehdille/Riitta Koikkalainen/CCBY</a:t>
            </a:r>
            <a:endParaRPr lang="fi-FI" dirty="0"/>
          </a:p>
        </p:txBody>
      </p:sp>
      <p:sp>
        <p:nvSpPr>
          <p:cNvPr id="5" name="Slide Number Placeholder 4"/>
          <p:cNvSpPr>
            <a:spLocks noGrp="1"/>
          </p:cNvSpPr>
          <p:nvPr>
            <p:ph type="sldNum" sz="quarter" idx="12"/>
          </p:nvPr>
        </p:nvSpPr>
        <p:spPr/>
        <p:txBody>
          <a:bodyPr/>
          <a:lstStyle/>
          <a:p>
            <a:endParaRPr lang="fi-FI" dirty="0"/>
          </a:p>
        </p:txBody>
      </p:sp>
      <p:sp>
        <p:nvSpPr>
          <p:cNvPr id="7" name="Chart Placeholder 6"/>
          <p:cNvSpPr>
            <a:spLocks noGrp="1"/>
          </p:cNvSpPr>
          <p:nvPr>
            <p:ph type="chart" sz="quarter" idx="13"/>
          </p:nvPr>
        </p:nvSpPr>
        <p:spPr>
          <a:xfrm>
            <a:off x="5867400" y="0"/>
            <a:ext cx="3276600" cy="2852936"/>
          </a:xfrm>
        </p:spPr>
        <p:txBody>
          <a:bodyPr/>
          <a:lstStyle/>
          <a:p>
            <a:r>
              <a:rPr lang="fi-FI" smtClean="0"/>
              <a:t>Click icon to add chart</a:t>
            </a:r>
            <a:endParaRPr lang="fi-FI"/>
          </a:p>
        </p:txBody>
      </p:sp>
      <p:sp>
        <p:nvSpPr>
          <p:cNvPr id="8" name="Chart Placeholder 6"/>
          <p:cNvSpPr>
            <a:spLocks noGrp="1"/>
          </p:cNvSpPr>
          <p:nvPr>
            <p:ph type="chart" sz="quarter" idx="14"/>
          </p:nvPr>
        </p:nvSpPr>
        <p:spPr>
          <a:xfrm>
            <a:off x="5867400" y="2852936"/>
            <a:ext cx="3276600" cy="2970014"/>
          </a:xfrm>
        </p:spPr>
        <p:txBody>
          <a:bodyPr/>
          <a:lstStyle/>
          <a:p>
            <a:r>
              <a:rPr lang="fi-FI" smtClean="0"/>
              <a:t>Click icon to add chart</a:t>
            </a:r>
            <a:endParaRPr lang="fi-FI"/>
          </a:p>
        </p:txBody>
      </p:sp>
      <p:sp>
        <p:nvSpPr>
          <p:cNvPr id="9" name="Text Placeholder 8"/>
          <p:cNvSpPr>
            <a:spLocks noGrp="1"/>
          </p:cNvSpPr>
          <p:nvPr>
            <p:ph type="body" sz="quarter" idx="15"/>
          </p:nvPr>
        </p:nvSpPr>
        <p:spPr>
          <a:xfrm>
            <a:off x="468313" y="1196751"/>
            <a:ext cx="5327650" cy="4535711"/>
          </a:xfrm>
        </p:spPr>
        <p:txBody>
          <a:bodyPr/>
          <a:lstStyle/>
          <a:p>
            <a:pPr lvl="0"/>
            <a:r>
              <a:rPr lang="fi-FI" smtClean="0"/>
              <a:t>Click to edit Master text styles</a:t>
            </a:r>
          </a:p>
          <a:p>
            <a:pPr lvl="1"/>
            <a:r>
              <a:rPr lang="fi-FI" smtClean="0"/>
              <a:t>Second level</a:t>
            </a:r>
          </a:p>
          <a:p>
            <a:pPr lvl="2"/>
            <a:r>
              <a:rPr lang="fi-FI" smtClean="0"/>
              <a:t>Third level</a:t>
            </a:r>
          </a:p>
          <a:p>
            <a:pPr lvl="3"/>
            <a:r>
              <a:rPr lang="fi-FI" smtClean="0"/>
              <a:t>Fourth level</a:t>
            </a:r>
          </a:p>
          <a:p>
            <a:pPr lvl="4"/>
            <a:r>
              <a:rPr lang="fi-FI" smtClean="0"/>
              <a:t>Fifth level</a:t>
            </a:r>
            <a:endParaRPr lang="fi-FI" dirty="0"/>
          </a:p>
        </p:txBody>
      </p:sp>
    </p:spTree>
    <p:extLst>
      <p:ext uri="{BB962C8B-B14F-4D97-AF65-F5344CB8AC3E}">
        <p14:creationId xmlns:p14="http://schemas.microsoft.com/office/powerpoint/2010/main" val="1406676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Endin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normAutofit/>
          </a:bodyPr>
          <a:lstStyle>
            <a:lvl1pPr algn="ctr">
              <a:defRPr sz="4000" baseline="0">
                <a:solidFill>
                  <a:srgbClr val="002060"/>
                </a:solidFill>
              </a:defRPr>
            </a:lvl1pPr>
          </a:lstStyle>
          <a:p>
            <a:r>
              <a:rPr lang="en-US" dirty="0" err="1" smtClean="0"/>
              <a:t>Lopetusdia</a:t>
            </a:r>
            <a:endParaRPr lang="fi-FI" dirty="0"/>
          </a:p>
        </p:txBody>
      </p:sp>
      <p:sp>
        <p:nvSpPr>
          <p:cNvPr id="3" name="Subtitle 2"/>
          <p:cNvSpPr>
            <a:spLocks noGrp="1"/>
          </p:cNvSpPr>
          <p:nvPr>
            <p:ph type="subTitle" idx="1" hasCustomPrompt="1"/>
          </p:nvPr>
        </p:nvSpPr>
        <p:spPr>
          <a:xfrm>
            <a:off x="1371600" y="3717032"/>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Insert your contact information</a:t>
            </a:r>
            <a:endParaRPr lang="fi-FI" dirty="0"/>
          </a:p>
        </p:txBody>
      </p:sp>
      <p:sp>
        <p:nvSpPr>
          <p:cNvPr id="5" name="Footer Placeholder 4"/>
          <p:cNvSpPr>
            <a:spLocks noGrp="1"/>
          </p:cNvSpPr>
          <p:nvPr>
            <p:ph type="ftr" sz="quarter" idx="11"/>
          </p:nvPr>
        </p:nvSpPr>
        <p:spPr/>
        <p:txBody>
          <a:bodyPr/>
          <a:lstStyle>
            <a:lvl1pPr algn="l">
              <a:defRPr/>
            </a:lvl1pPr>
          </a:lstStyle>
          <a:p>
            <a:r>
              <a:rPr lang="fi-FI" dirty="0" smtClean="0"/>
              <a:t>Kotilava-rahoitusmalli avoinna uusille lehdille/Riitta Koikkalainen/CCBY</a:t>
            </a:r>
            <a:endParaRPr lang="fi-FI" dirty="0"/>
          </a:p>
        </p:txBody>
      </p:sp>
      <p:sp>
        <p:nvSpPr>
          <p:cNvPr id="4" name="Date Placeholder 3"/>
          <p:cNvSpPr>
            <a:spLocks noGrp="1"/>
          </p:cNvSpPr>
          <p:nvPr>
            <p:ph type="dt" sz="half" idx="10"/>
          </p:nvPr>
        </p:nvSpPr>
        <p:spPr/>
        <p:txBody>
          <a:bodyPr/>
          <a:lstStyle/>
          <a:p>
            <a:r>
              <a:rPr lang="fi-FI" smtClean="0"/>
              <a:t>28.8.2017</a:t>
            </a:r>
            <a:endParaRPr lang="fi-FI" dirty="0"/>
          </a:p>
        </p:txBody>
      </p:sp>
      <p:sp>
        <p:nvSpPr>
          <p:cNvPr id="6" name="Slide Number Placeholder 5"/>
          <p:cNvSpPr>
            <a:spLocks noGrp="1"/>
          </p:cNvSpPr>
          <p:nvPr>
            <p:ph type="sldNum" sz="quarter" idx="12"/>
          </p:nvPr>
        </p:nvSpPr>
        <p:spPr/>
        <p:txBody>
          <a:bodyPr/>
          <a:lstStyle/>
          <a:p>
            <a:fld id="{BA6DB2CC-113E-473F-8BF9-3B1AFD6D7C80}" type="slidenum">
              <a:rPr lang="fi-FI" smtClean="0"/>
              <a:pPr/>
              <a:t>‹#›</a:t>
            </a:fld>
            <a:endParaRPr lang="fi-FI"/>
          </a:p>
        </p:txBody>
      </p:sp>
    </p:spTree>
    <p:extLst>
      <p:ext uri="{BB962C8B-B14F-4D97-AF65-F5344CB8AC3E}">
        <p14:creationId xmlns:p14="http://schemas.microsoft.com/office/powerpoint/2010/main" val="124811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19256" cy="634082"/>
          </a:xfrm>
        </p:spPr>
        <p:txBody>
          <a:bodyPr/>
          <a:lstStyle>
            <a:lvl1pPr>
              <a:defRPr baseline="0"/>
            </a:lvl1pPr>
          </a:lstStyle>
          <a:p>
            <a:r>
              <a:rPr lang="fi-FI" smtClean="0"/>
              <a:t>Click to edit Master title style</a:t>
            </a:r>
            <a:endParaRPr lang="fi-FI" dirty="0"/>
          </a:p>
        </p:txBody>
      </p:sp>
      <p:sp>
        <p:nvSpPr>
          <p:cNvPr id="3" name="Content Placeholder 2"/>
          <p:cNvSpPr>
            <a:spLocks noGrp="1"/>
          </p:cNvSpPr>
          <p:nvPr>
            <p:ph idx="1"/>
          </p:nvPr>
        </p:nvSpPr>
        <p:spPr/>
        <p:txBody>
          <a:bodyPr/>
          <a:lstStyle/>
          <a:p>
            <a:pPr lvl="0"/>
            <a:r>
              <a:rPr lang="fi-FI" smtClean="0"/>
              <a:t>Click to edit Master text styles</a:t>
            </a:r>
          </a:p>
          <a:p>
            <a:pPr lvl="1"/>
            <a:r>
              <a:rPr lang="fi-FI" smtClean="0"/>
              <a:t>Second level</a:t>
            </a:r>
          </a:p>
          <a:p>
            <a:pPr lvl="2"/>
            <a:r>
              <a:rPr lang="fi-FI" smtClean="0"/>
              <a:t>Third level</a:t>
            </a:r>
          </a:p>
          <a:p>
            <a:pPr lvl="3"/>
            <a:r>
              <a:rPr lang="fi-FI" smtClean="0"/>
              <a:t>Fourth level</a:t>
            </a:r>
          </a:p>
          <a:p>
            <a:pPr lvl="4"/>
            <a:r>
              <a:rPr lang="fi-FI" smtClean="0"/>
              <a:t>Fifth level</a:t>
            </a:r>
            <a:endParaRPr lang="fi-FI" dirty="0"/>
          </a:p>
        </p:txBody>
      </p:sp>
      <p:sp>
        <p:nvSpPr>
          <p:cNvPr id="4" name="Date Placeholder 3"/>
          <p:cNvSpPr>
            <a:spLocks noGrp="1"/>
          </p:cNvSpPr>
          <p:nvPr>
            <p:ph type="dt" sz="half" idx="10"/>
          </p:nvPr>
        </p:nvSpPr>
        <p:spPr/>
        <p:txBody>
          <a:bodyPr/>
          <a:lstStyle/>
          <a:p>
            <a:r>
              <a:rPr lang="fi-FI" smtClean="0"/>
              <a:t>28.8.2017</a:t>
            </a:r>
            <a:endParaRPr lang="fi-FI" dirty="0"/>
          </a:p>
        </p:txBody>
      </p:sp>
      <p:sp>
        <p:nvSpPr>
          <p:cNvPr id="5" name="Footer Placeholder 4"/>
          <p:cNvSpPr>
            <a:spLocks noGrp="1"/>
          </p:cNvSpPr>
          <p:nvPr>
            <p:ph type="ftr" sz="quarter" idx="11"/>
          </p:nvPr>
        </p:nvSpPr>
        <p:spPr/>
        <p:txBody>
          <a:bodyPr/>
          <a:lstStyle>
            <a:lvl1pPr algn="l">
              <a:defRPr/>
            </a:lvl1pPr>
          </a:lstStyle>
          <a:p>
            <a:r>
              <a:rPr lang="fi-FI" dirty="0" smtClean="0"/>
              <a:t>Kotilava-rahoitusmalli avoinna uusille lehdille/Riitta Koikkalainen/CCBY</a:t>
            </a:r>
            <a:endParaRPr lang="fi-FI" dirty="0"/>
          </a:p>
        </p:txBody>
      </p:sp>
      <p:sp>
        <p:nvSpPr>
          <p:cNvPr id="6" name="Slide Number Placeholder 5"/>
          <p:cNvSpPr>
            <a:spLocks noGrp="1"/>
          </p:cNvSpPr>
          <p:nvPr>
            <p:ph type="sldNum" sz="quarter" idx="12"/>
          </p:nvPr>
        </p:nvSpPr>
        <p:spPr/>
        <p:txBody>
          <a:bodyPr/>
          <a:lstStyle/>
          <a:p>
            <a:fld id="{BA6DB2CC-113E-473F-8BF9-3B1AFD6D7C80}" type="slidenum">
              <a:rPr lang="fi-FI" smtClean="0"/>
              <a:pPr/>
              <a:t>‹#›</a:t>
            </a:fld>
            <a:endParaRPr lang="fi-FI"/>
          </a:p>
        </p:txBody>
      </p:sp>
    </p:spTree>
    <p:extLst>
      <p:ext uri="{BB962C8B-B14F-4D97-AF65-F5344CB8AC3E}">
        <p14:creationId xmlns:p14="http://schemas.microsoft.com/office/powerpoint/2010/main" val="943067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Click to edit Master title style</a:t>
            </a:r>
            <a:endParaRPr lang="fi-FI" dirty="0"/>
          </a:p>
        </p:txBody>
      </p:sp>
      <p:sp>
        <p:nvSpPr>
          <p:cNvPr id="3" name="Content Placeholder 2"/>
          <p:cNvSpPr>
            <a:spLocks noGrp="1"/>
          </p:cNvSpPr>
          <p:nvPr>
            <p:ph sz="half" idx="1"/>
          </p:nvPr>
        </p:nvSpPr>
        <p:spPr>
          <a:xfrm>
            <a:off x="467544" y="1124744"/>
            <a:ext cx="4038600" cy="460800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i-FI" smtClean="0"/>
              <a:t>Click to edit Master text styles</a:t>
            </a:r>
          </a:p>
          <a:p>
            <a:pPr lvl="1"/>
            <a:r>
              <a:rPr lang="fi-FI" smtClean="0"/>
              <a:t>Second level</a:t>
            </a:r>
          </a:p>
          <a:p>
            <a:pPr lvl="2"/>
            <a:r>
              <a:rPr lang="fi-FI" smtClean="0"/>
              <a:t>Third level</a:t>
            </a:r>
          </a:p>
          <a:p>
            <a:pPr lvl="3"/>
            <a:r>
              <a:rPr lang="fi-FI" smtClean="0"/>
              <a:t>Fourth level</a:t>
            </a:r>
          </a:p>
          <a:p>
            <a:pPr lvl="4"/>
            <a:r>
              <a:rPr lang="fi-FI" smtClean="0"/>
              <a:t>Fifth level</a:t>
            </a:r>
            <a:endParaRPr lang="fi-FI" dirty="0"/>
          </a:p>
        </p:txBody>
      </p:sp>
      <p:sp>
        <p:nvSpPr>
          <p:cNvPr id="4" name="Content Placeholder 3"/>
          <p:cNvSpPr>
            <a:spLocks noGrp="1"/>
          </p:cNvSpPr>
          <p:nvPr>
            <p:ph sz="half" idx="2"/>
          </p:nvPr>
        </p:nvSpPr>
        <p:spPr>
          <a:xfrm>
            <a:off x="4644008" y="1124744"/>
            <a:ext cx="4038600" cy="460800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i-FI" smtClean="0"/>
              <a:t>Click to edit Master text styles</a:t>
            </a:r>
          </a:p>
          <a:p>
            <a:pPr lvl="1"/>
            <a:r>
              <a:rPr lang="fi-FI" smtClean="0"/>
              <a:t>Second level</a:t>
            </a:r>
          </a:p>
          <a:p>
            <a:pPr lvl="2"/>
            <a:r>
              <a:rPr lang="fi-FI" smtClean="0"/>
              <a:t>Third level</a:t>
            </a:r>
          </a:p>
          <a:p>
            <a:pPr lvl="3"/>
            <a:r>
              <a:rPr lang="fi-FI" smtClean="0"/>
              <a:t>Fourth level</a:t>
            </a:r>
          </a:p>
          <a:p>
            <a:pPr lvl="4"/>
            <a:r>
              <a:rPr lang="fi-FI" smtClean="0"/>
              <a:t>Fifth level</a:t>
            </a:r>
            <a:endParaRPr lang="fi-FI" dirty="0"/>
          </a:p>
        </p:txBody>
      </p:sp>
      <p:sp>
        <p:nvSpPr>
          <p:cNvPr id="5" name="Date Placeholder 4"/>
          <p:cNvSpPr>
            <a:spLocks noGrp="1"/>
          </p:cNvSpPr>
          <p:nvPr>
            <p:ph type="dt" sz="half" idx="10"/>
          </p:nvPr>
        </p:nvSpPr>
        <p:spPr/>
        <p:txBody>
          <a:bodyPr/>
          <a:lstStyle/>
          <a:p>
            <a:r>
              <a:rPr lang="fi-FI" smtClean="0"/>
              <a:t>28.8.2017</a:t>
            </a:r>
            <a:endParaRPr lang="fi-FI" dirty="0"/>
          </a:p>
        </p:txBody>
      </p:sp>
      <p:sp>
        <p:nvSpPr>
          <p:cNvPr id="6" name="Footer Placeholder 5"/>
          <p:cNvSpPr>
            <a:spLocks noGrp="1"/>
          </p:cNvSpPr>
          <p:nvPr>
            <p:ph type="ftr" sz="quarter" idx="11"/>
          </p:nvPr>
        </p:nvSpPr>
        <p:spPr/>
        <p:txBody>
          <a:bodyPr/>
          <a:lstStyle>
            <a:lvl1pPr algn="l">
              <a:defRPr/>
            </a:lvl1pPr>
          </a:lstStyle>
          <a:p>
            <a:r>
              <a:rPr lang="fi-FI" dirty="0" smtClean="0"/>
              <a:t>Kotilava-rahoitusmalli avoinna uusille lehdille/Riitta Koikkalainen/CCBY</a:t>
            </a:r>
            <a:endParaRPr lang="fi-FI" dirty="0"/>
          </a:p>
        </p:txBody>
      </p:sp>
      <p:sp>
        <p:nvSpPr>
          <p:cNvPr id="7" name="Slide Number Placeholder 6"/>
          <p:cNvSpPr>
            <a:spLocks noGrp="1"/>
          </p:cNvSpPr>
          <p:nvPr>
            <p:ph type="sldNum" sz="quarter" idx="12"/>
          </p:nvPr>
        </p:nvSpPr>
        <p:spPr/>
        <p:txBody>
          <a:bodyPr/>
          <a:lstStyle/>
          <a:p>
            <a:fld id="{BA6DB2CC-113E-473F-8BF9-3B1AFD6D7C80}" type="slidenum">
              <a:rPr lang="fi-FI" smtClean="0"/>
              <a:pPr/>
              <a:t>‹#›</a:t>
            </a:fld>
            <a:endParaRPr lang="fi-FI"/>
          </a:p>
        </p:txBody>
      </p:sp>
    </p:spTree>
    <p:extLst>
      <p:ext uri="{BB962C8B-B14F-4D97-AF65-F5344CB8AC3E}">
        <p14:creationId xmlns:p14="http://schemas.microsoft.com/office/powerpoint/2010/main" val="2184654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smtClean="0"/>
              <a:t>Click to edit Master title style</a:t>
            </a:r>
            <a:endParaRPr lang="fi-FI" dirty="0"/>
          </a:p>
        </p:txBody>
      </p:sp>
      <p:sp>
        <p:nvSpPr>
          <p:cNvPr id="3" name="Text Placeholder 2"/>
          <p:cNvSpPr>
            <a:spLocks noGrp="1"/>
          </p:cNvSpPr>
          <p:nvPr>
            <p:ph type="body" idx="1"/>
          </p:nvPr>
        </p:nvSpPr>
        <p:spPr>
          <a:xfrm>
            <a:off x="457200" y="980728"/>
            <a:ext cx="4040188" cy="834107"/>
          </a:xfrm>
        </p:spPr>
        <p:txBody>
          <a:bodyPr anchor="b"/>
          <a:lstStyle>
            <a:lvl1pPr marL="0" indent="0">
              <a:buNone/>
              <a:defRPr sz="2400" b="0" baseline="0">
                <a:solidFill>
                  <a:srgbClr val="00206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Click to edit Master text styles</a:t>
            </a:r>
          </a:p>
        </p:txBody>
      </p:sp>
      <p:sp>
        <p:nvSpPr>
          <p:cNvPr id="4" name="Content Placeholder 3"/>
          <p:cNvSpPr>
            <a:spLocks noGrp="1"/>
          </p:cNvSpPr>
          <p:nvPr>
            <p:ph sz="half" idx="2"/>
          </p:nvPr>
        </p:nvSpPr>
        <p:spPr>
          <a:xfrm>
            <a:off x="457200" y="1916832"/>
            <a:ext cx="4040188" cy="3744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Click to edit Master text styles</a:t>
            </a:r>
          </a:p>
          <a:p>
            <a:pPr lvl="1"/>
            <a:r>
              <a:rPr lang="fi-FI" smtClean="0"/>
              <a:t>Second level</a:t>
            </a:r>
          </a:p>
          <a:p>
            <a:pPr lvl="2"/>
            <a:r>
              <a:rPr lang="fi-FI" smtClean="0"/>
              <a:t>Third level</a:t>
            </a:r>
          </a:p>
          <a:p>
            <a:pPr lvl="3"/>
            <a:r>
              <a:rPr lang="fi-FI" smtClean="0"/>
              <a:t>Fourth level</a:t>
            </a:r>
          </a:p>
          <a:p>
            <a:pPr lvl="4"/>
            <a:r>
              <a:rPr lang="fi-FI" smtClean="0"/>
              <a:t>Fifth level</a:t>
            </a:r>
            <a:endParaRPr lang="fi-FI" dirty="0"/>
          </a:p>
        </p:txBody>
      </p:sp>
      <p:sp>
        <p:nvSpPr>
          <p:cNvPr id="5" name="Text Placeholder 4"/>
          <p:cNvSpPr>
            <a:spLocks noGrp="1"/>
          </p:cNvSpPr>
          <p:nvPr>
            <p:ph type="body" sz="quarter" idx="3"/>
          </p:nvPr>
        </p:nvSpPr>
        <p:spPr>
          <a:xfrm>
            <a:off x="4645025" y="980728"/>
            <a:ext cx="4041775" cy="834107"/>
          </a:xfrm>
        </p:spPr>
        <p:txBody>
          <a:bodyPr anchor="b"/>
          <a:lstStyle>
            <a:lvl1pPr marL="0" indent="0">
              <a:buNone/>
              <a:defRPr sz="2400" b="0" baseline="0">
                <a:solidFill>
                  <a:srgbClr val="00206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Click to edit Master text styles</a:t>
            </a:r>
          </a:p>
        </p:txBody>
      </p:sp>
      <p:sp>
        <p:nvSpPr>
          <p:cNvPr id="6" name="Content Placeholder 5"/>
          <p:cNvSpPr>
            <a:spLocks noGrp="1"/>
          </p:cNvSpPr>
          <p:nvPr>
            <p:ph sz="quarter" idx="4"/>
          </p:nvPr>
        </p:nvSpPr>
        <p:spPr>
          <a:xfrm>
            <a:off x="4645025" y="1916832"/>
            <a:ext cx="4041775" cy="3744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Click to edit Master text styles</a:t>
            </a:r>
          </a:p>
          <a:p>
            <a:pPr lvl="1"/>
            <a:r>
              <a:rPr lang="fi-FI" smtClean="0"/>
              <a:t>Second level</a:t>
            </a:r>
          </a:p>
          <a:p>
            <a:pPr lvl="2"/>
            <a:r>
              <a:rPr lang="fi-FI" smtClean="0"/>
              <a:t>Third level</a:t>
            </a:r>
          </a:p>
          <a:p>
            <a:pPr lvl="3"/>
            <a:r>
              <a:rPr lang="fi-FI" smtClean="0"/>
              <a:t>Fourth level</a:t>
            </a:r>
          </a:p>
          <a:p>
            <a:pPr lvl="4"/>
            <a:r>
              <a:rPr lang="fi-FI" smtClean="0"/>
              <a:t>Fifth level</a:t>
            </a:r>
            <a:endParaRPr lang="fi-FI" dirty="0"/>
          </a:p>
        </p:txBody>
      </p:sp>
      <p:sp>
        <p:nvSpPr>
          <p:cNvPr id="7" name="Date Placeholder 6"/>
          <p:cNvSpPr>
            <a:spLocks noGrp="1"/>
          </p:cNvSpPr>
          <p:nvPr>
            <p:ph type="dt" sz="half" idx="10"/>
          </p:nvPr>
        </p:nvSpPr>
        <p:spPr/>
        <p:txBody>
          <a:bodyPr/>
          <a:lstStyle/>
          <a:p>
            <a:r>
              <a:rPr lang="fi-FI" smtClean="0"/>
              <a:t>28.8.2017</a:t>
            </a:r>
            <a:endParaRPr lang="fi-FI" dirty="0"/>
          </a:p>
        </p:txBody>
      </p:sp>
      <p:sp>
        <p:nvSpPr>
          <p:cNvPr id="8" name="Footer Placeholder 7"/>
          <p:cNvSpPr>
            <a:spLocks noGrp="1"/>
          </p:cNvSpPr>
          <p:nvPr>
            <p:ph type="ftr" sz="quarter" idx="11"/>
          </p:nvPr>
        </p:nvSpPr>
        <p:spPr/>
        <p:txBody>
          <a:bodyPr/>
          <a:lstStyle>
            <a:lvl1pPr algn="l">
              <a:defRPr/>
            </a:lvl1pPr>
          </a:lstStyle>
          <a:p>
            <a:r>
              <a:rPr lang="fi-FI" dirty="0" smtClean="0"/>
              <a:t>Kotilava-rahoitusmalli avoinna uusille lehdille/Riitta Koikkalainen/CCBY</a:t>
            </a:r>
            <a:endParaRPr lang="fi-FI" dirty="0"/>
          </a:p>
        </p:txBody>
      </p:sp>
      <p:sp>
        <p:nvSpPr>
          <p:cNvPr id="9" name="Slide Number Placeholder 8"/>
          <p:cNvSpPr>
            <a:spLocks noGrp="1"/>
          </p:cNvSpPr>
          <p:nvPr>
            <p:ph type="sldNum" sz="quarter" idx="12"/>
          </p:nvPr>
        </p:nvSpPr>
        <p:spPr/>
        <p:txBody>
          <a:bodyPr/>
          <a:lstStyle/>
          <a:p>
            <a:fld id="{BA6DB2CC-113E-473F-8BF9-3B1AFD6D7C80}" type="slidenum">
              <a:rPr lang="fi-FI" smtClean="0"/>
              <a:pPr/>
              <a:t>‹#›</a:t>
            </a:fld>
            <a:endParaRPr lang="fi-FI"/>
          </a:p>
        </p:txBody>
      </p:sp>
    </p:spTree>
    <p:extLst>
      <p:ext uri="{BB962C8B-B14F-4D97-AF65-F5344CB8AC3E}">
        <p14:creationId xmlns:p14="http://schemas.microsoft.com/office/powerpoint/2010/main" val="3039350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Click to edit Master title style</a:t>
            </a:r>
            <a:endParaRPr lang="fi-FI"/>
          </a:p>
        </p:txBody>
      </p:sp>
      <p:sp>
        <p:nvSpPr>
          <p:cNvPr id="3" name="Date Placeholder 2"/>
          <p:cNvSpPr>
            <a:spLocks noGrp="1"/>
          </p:cNvSpPr>
          <p:nvPr>
            <p:ph type="dt" sz="half" idx="10"/>
          </p:nvPr>
        </p:nvSpPr>
        <p:spPr/>
        <p:txBody>
          <a:bodyPr/>
          <a:lstStyle/>
          <a:p>
            <a:r>
              <a:rPr lang="fi-FI" smtClean="0"/>
              <a:t>28.8.2017</a:t>
            </a:r>
            <a:endParaRPr lang="fi-FI" dirty="0"/>
          </a:p>
        </p:txBody>
      </p:sp>
      <p:sp>
        <p:nvSpPr>
          <p:cNvPr id="4" name="Footer Placeholder 3"/>
          <p:cNvSpPr>
            <a:spLocks noGrp="1"/>
          </p:cNvSpPr>
          <p:nvPr>
            <p:ph type="ftr" sz="quarter" idx="11"/>
          </p:nvPr>
        </p:nvSpPr>
        <p:spPr/>
        <p:txBody>
          <a:bodyPr/>
          <a:lstStyle/>
          <a:p>
            <a:pPr algn="l"/>
            <a:r>
              <a:rPr lang="fi-FI" dirty="0" smtClean="0"/>
              <a:t>Kotilava-rahoitusmalli avoinna uusille lehdille/Riitta Koikkalainen/CCBY</a:t>
            </a:r>
            <a:endParaRPr lang="fi-FI" dirty="0"/>
          </a:p>
        </p:txBody>
      </p:sp>
      <p:sp>
        <p:nvSpPr>
          <p:cNvPr id="5" name="Slide Number Placeholder 4"/>
          <p:cNvSpPr>
            <a:spLocks noGrp="1"/>
          </p:cNvSpPr>
          <p:nvPr>
            <p:ph type="sldNum" sz="quarter" idx="12"/>
          </p:nvPr>
        </p:nvSpPr>
        <p:spPr/>
        <p:txBody>
          <a:bodyPr/>
          <a:lstStyle/>
          <a:p>
            <a:endParaRPr lang="fi-FI" dirty="0"/>
          </a:p>
        </p:txBody>
      </p:sp>
      <p:sp>
        <p:nvSpPr>
          <p:cNvPr id="7" name="Text Placeholder 6"/>
          <p:cNvSpPr>
            <a:spLocks noGrp="1"/>
          </p:cNvSpPr>
          <p:nvPr>
            <p:ph type="body" sz="quarter" idx="13" hasCustomPrompt="1"/>
          </p:nvPr>
        </p:nvSpPr>
        <p:spPr>
          <a:xfrm>
            <a:off x="468313" y="981075"/>
            <a:ext cx="8207375" cy="576263"/>
          </a:xfrm>
        </p:spPr>
        <p:txBody>
          <a:bodyPr>
            <a:normAutofit/>
          </a:bodyPr>
          <a:lstStyle>
            <a:lvl1pPr marL="0" indent="0">
              <a:buNone/>
              <a:defRPr sz="2400" baseline="0">
                <a:solidFill>
                  <a:srgbClr val="002060"/>
                </a:solidFill>
              </a:defRPr>
            </a:lvl1pPr>
          </a:lstStyle>
          <a:p>
            <a:pPr lvl="0"/>
            <a:r>
              <a:rPr lang="fi-FI" dirty="0" err="1" smtClean="0"/>
              <a:t>Click</a:t>
            </a:r>
            <a:r>
              <a:rPr lang="fi-FI" dirty="0" smtClean="0"/>
              <a:t> to </a:t>
            </a:r>
            <a:r>
              <a:rPr lang="fi-FI" dirty="0" err="1" smtClean="0"/>
              <a:t>add</a:t>
            </a:r>
            <a:r>
              <a:rPr lang="fi-FI" dirty="0" smtClean="0"/>
              <a:t> </a:t>
            </a:r>
            <a:r>
              <a:rPr lang="fi-FI" dirty="0" err="1" smtClean="0"/>
              <a:t>subtitle</a:t>
            </a:r>
            <a:endParaRPr lang="fi-FI" dirty="0"/>
          </a:p>
        </p:txBody>
      </p:sp>
      <p:sp>
        <p:nvSpPr>
          <p:cNvPr id="9" name="Text Placeholder 8"/>
          <p:cNvSpPr>
            <a:spLocks noGrp="1"/>
          </p:cNvSpPr>
          <p:nvPr>
            <p:ph type="body" sz="quarter" idx="14"/>
          </p:nvPr>
        </p:nvSpPr>
        <p:spPr>
          <a:xfrm>
            <a:off x="468313" y="1628800"/>
            <a:ext cx="8207375" cy="4103663"/>
          </a:xfrm>
        </p:spPr>
        <p:txBody>
          <a:bodyPr/>
          <a:lstStyle/>
          <a:p>
            <a:pPr lvl="0"/>
            <a:r>
              <a:rPr lang="fi-FI" smtClean="0"/>
              <a:t>Click to edit Master text styles</a:t>
            </a:r>
          </a:p>
          <a:p>
            <a:pPr lvl="1"/>
            <a:r>
              <a:rPr lang="fi-FI" smtClean="0"/>
              <a:t>Second level</a:t>
            </a:r>
          </a:p>
          <a:p>
            <a:pPr lvl="2"/>
            <a:r>
              <a:rPr lang="fi-FI" smtClean="0"/>
              <a:t>Third level</a:t>
            </a:r>
          </a:p>
          <a:p>
            <a:pPr lvl="3"/>
            <a:r>
              <a:rPr lang="fi-FI" smtClean="0"/>
              <a:t>Fourth level</a:t>
            </a:r>
          </a:p>
          <a:p>
            <a:pPr lvl="4"/>
            <a:r>
              <a:rPr lang="fi-FI" smtClean="0"/>
              <a:t>Fifth level</a:t>
            </a:r>
            <a:endParaRPr lang="fi-FI" dirty="0"/>
          </a:p>
        </p:txBody>
      </p:sp>
    </p:spTree>
    <p:extLst>
      <p:ext uri="{BB962C8B-B14F-4D97-AF65-F5344CB8AC3E}">
        <p14:creationId xmlns:p14="http://schemas.microsoft.com/office/powerpoint/2010/main" val="3065013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Comparison with two titles">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fi-FI" smtClean="0"/>
              <a:t>28.8.2017</a:t>
            </a:r>
            <a:endParaRPr lang="fi-FI" dirty="0"/>
          </a:p>
        </p:txBody>
      </p:sp>
      <p:sp>
        <p:nvSpPr>
          <p:cNvPr id="4" name="Footer Placeholder 3"/>
          <p:cNvSpPr>
            <a:spLocks noGrp="1"/>
          </p:cNvSpPr>
          <p:nvPr>
            <p:ph type="ftr" sz="quarter" idx="11"/>
          </p:nvPr>
        </p:nvSpPr>
        <p:spPr/>
        <p:txBody>
          <a:bodyPr/>
          <a:lstStyle/>
          <a:p>
            <a:pPr algn="l"/>
            <a:r>
              <a:rPr lang="fi-FI" dirty="0" smtClean="0"/>
              <a:t>Kotilava-rahoitusmalli avoinna uusille lehdille/Riitta Koikkalainen/CCBY</a:t>
            </a:r>
            <a:endParaRPr lang="fi-FI" dirty="0"/>
          </a:p>
        </p:txBody>
      </p:sp>
      <p:sp>
        <p:nvSpPr>
          <p:cNvPr id="5" name="Slide Number Placeholder 4"/>
          <p:cNvSpPr>
            <a:spLocks noGrp="1"/>
          </p:cNvSpPr>
          <p:nvPr>
            <p:ph type="sldNum" sz="quarter" idx="12"/>
          </p:nvPr>
        </p:nvSpPr>
        <p:spPr/>
        <p:txBody>
          <a:bodyPr/>
          <a:lstStyle/>
          <a:p>
            <a:endParaRPr lang="fi-FI" dirty="0"/>
          </a:p>
        </p:txBody>
      </p:sp>
      <p:sp>
        <p:nvSpPr>
          <p:cNvPr id="10" name="Content Placeholder 3"/>
          <p:cNvSpPr>
            <a:spLocks noGrp="1"/>
          </p:cNvSpPr>
          <p:nvPr>
            <p:ph sz="half" idx="2"/>
          </p:nvPr>
        </p:nvSpPr>
        <p:spPr>
          <a:xfrm>
            <a:off x="457200" y="2276872"/>
            <a:ext cx="4040188" cy="3456384"/>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Click to edit Master text styles</a:t>
            </a:r>
          </a:p>
          <a:p>
            <a:pPr lvl="1"/>
            <a:r>
              <a:rPr lang="fi-FI" smtClean="0"/>
              <a:t>Second level</a:t>
            </a:r>
          </a:p>
          <a:p>
            <a:pPr lvl="2"/>
            <a:r>
              <a:rPr lang="fi-FI" smtClean="0"/>
              <a:t>Third level</a:t>
            </a:r>
          </a:p>
          <a:p>
            <a:pPr lvl="3"/>
            <a:r>
              <a:rPr lang="fi-FI" smtClean="0"/>
              <a:t>Fourth level</a:t>
            </a:r>
          </a:p>
          <a:p>
            <a:pPr lvl="4"/>
            <a:r>
              <a:rPr lang="fi-FI" smtClean="0"/>
              <a:t>Fifth level</a:t>
            </a:r>
            <a:endParaRPr lang="fi-FI" dirty="0"/>
          </a:p>
        </p:txBody>
      </p:sp>
      <p:sp>
        <p:nvSpPr>
          <p:cNvPr id="11" name="Text Placeholder 4"/>
          <p:cNvSpPr>
            <a:spLocks noGrp="1"/>
          </p:cNvSpPr>
          <p:nvPr>
            <p:ph type="body" sz="quarter" idx="3"/>
          </p:nvPr>
        </p:nvSpPr>
        <p:spPr>
          <a:xfrm>
            <a:off x="4644008" y="1340768"/>
            <a:ext cx="4041775" cy="834107"/>
          </a:xfrm>
        </p:spPr>
        <p:txBody>
          <a:bodyPr anchor="ctr"/>
          <a:lstStyle>
            <a:lvl1pPr marL="0" indent="0">
              <a:buNone/>
              <a:defRPr sz="2400" b="0" baseline="0">
                <a:solidFill>
                  <a:srgbClr val="00206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Click to edit Master text styles</a:t>
            </a:r>
          </a:p>
        </p:txBody>
      </p:sp>
      <p:sp>
        <p:nvSpPr>
          <p:cNvPr id="12" name="Content Placeholder 5"/>
          <p:cNvSpPr>
            <a:spLocks noGrp="1"/>
          </p:cNvSpPr>
          <p:nvPr>
            <p:ph sz="quarter" idx="4"/>
          </p:nvPr>
        </p:nvSpPr>
        <p:spPr>
          <a:xfrm>
            <a:off x="4645025" y="2276872"/>
            <a:ext cx="4041775" cy="3456384"/>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Click to edit Master text styles</a:t>
            </a:r>
          </a:p>
          <a:p>
            <a:pPr lvl="1"/>
            <a:r>
              <a:rPr lang="fi-FI" smtClean="0"/>
              <a:t>Second level</a:t>
            </a:r>
          </a:p>
          <a:p>
            <a:pPr lvl="2"/>
            <a:r>
              <a:rPr lang="fi-FI" smtClean="0"/>
              <a:t>Third level</a:t>
            </a:r>
          </a:p>
          <a:p>
            <a:pPr lvl="3"/>
            <a:r>
              <a:rPr lang="fi-FI" smtClean="0"/>
              <a:t>Fourth level</a:t>
            </a:r>
          </a:p>
          <a:p>
            <a:pPr lvl="4"/>
            <a:r>
              <a:rPr lang="fi-FI" smtClean="0"/>
              <a:t>Fifth level</a:t>
            </a:r>
            <a:endParaRPr lang="fi-FI" dirty="0"/>
          </a:p>
        </p:txBody>
      </p:sp>
      <p:sp>
        <p:nvSpPr>
          <p:cNvPr id="13" name="Text Placeholder 4"/>
          <p:cNvSpPr>
            <a:spLocks noGrp="1"/>
          </p:cNvSpPr>
          <p:nvPr>
            <p:ph type="body" sz="quarter" idx="15"/>
          </p:nvPr>
        </p:nvSpPr>
        <p:spPr>
          <a:xfrm>
            <a:off x="467544" y="1340768"/>
            <a:ext cx="4041775" cy="834107"/>
          </a:xfrm>
        </p:spPr>
        <p:txBody>
          <a:bodyPr anchor="ctr"/>
          <a:lstStyle>
            <a:lvl1pPr marL="0" indent="0">
              <a:buNone/>
              <a:defRPr sz="2400" b="0" baseline="0">
                <a:solidFill>
                  <a:srgbClr val="00206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Click to edit Master text styles</a:t>
            </a:r>
          </a:p>
        </p:txBody>
      </p:sp>
      <p:sp>
        <p:nvSpPr>
          <p:cNvPr id="16" name="Title Placeholder 1"/>
          <p:cNvSpPr>
            <a:spLocks noGrp="1"/>
          </p:cNvSpPr>
          <p:nvPr>
            <p:ph type="title"/>
          </p:nvPr>
        </p:nvSpPr>
        <p:spPr>
          <a:xfrm>
            <a:off x="4644008" y="332656"/>
            <a:ext cx="4032448" cy="864096"/>
          </a:xfrm>
          <a:prstGeom prst="rect">
            <a:avLst/>
          </a:prstGeom>
        </p:spPr>
        <p:txBody>
          <a:bodyPr vert="horz" lIns="91440" tIns="45720" rIns="91440" bIns="45720" rtlCol="0" anchor="ctr">
            <a:normAutofit/>
          </a:bodyPr>
          <a:lstStyle/>
          <a:p>
            <a:r>
              <a:rPr lang="fi-FI" smtClean="0"/>
              <a:t>Click to edit Master title style</a:t>
            </a:r>
            <a:endParaRPr lang="fi-FI" dirty="0"/>
          </a:p>
        </p:txBody>
      </p:sp>
      <p:sp>
        <p:nvSpPr>
          <p:cNvPr id="15" name="Text Placeholder 14"/>
          <p:cNvSpPr>
            <a:spLocks noGrp="1"/>
          </p:cNvSpPr>
          <p:nvPr>
            <p:ph type="body" sz="quarter" idx="16" hasCustomPrompt="1"/>
          </p:nvPr>
        </p:nvSpPr>
        <p:spPr>
          <a:xfrm>
            <a:off x="468313" y="333375"/>
            <a:ext cx="4032250" cy="863600"/>
          </a:xfrm>
        </p:spPr>
        <p:txBody>
          <a:bodyPr anchor="ctr">
            <a:normAutofit/>
          </a:bodyPr>
          <a:lstStyle>
            <a:lvl1pPr marL="0" indent="0">
              <a:buNone/>
              <a:defRPr sz="3200" b="1" baseline="0">
                <a:solidFill>
                  <a:srgbClr val="002060"/>
                </a:solidFill>
              </a:defRPr>
            </a:lvl1pPr>
          </a:lstStyle>
          <a:p>
            <a:pPr lvl="0"/>
            <a:r>
              <a:rPr lang="fi-FI" sz="3200" b="1" dirty="0" err="1" smtClean="0"/>
              <a:t>Click</a:t>
            </a:r>
            <a:r>
              <a:rPr lang="fi-FI" sz="3200" b="1" dirty="0" smtClean="0"/>
              <a:t> to </a:t>
            </a:r>
            <a:r>
              <a:rPr lang="fi-FI" sz="3200" b="1" dirty="0" err="1" smtClean="0"/>
              <a:t>add</a:t>
            </a:r>
            <a:r>
              <a:rPr lang="fi-FI" sz="3200" b="1" dirty="0" smtClean="0"/>
              <a:t> </a:t>
            </a:r>
            <a:r>
              <a:rPr lang="fi-FI" sz="3200" b="1" dirty="0" err="1" smtClean="0"/>
              <a:t>title</a:t>
            </a:r>
            <a:endParaRPr lang="fi-FI" dirty="0"/>
          </a:p>
        </p:txBody>
      </p:sp>
    </p:spTree>
    <p:extLst>
      <p:ext uri="{BB962C8B-B14F-4D97-AF65-F5344CB8AC3E}">
        <p14:creationId xmlns:p14="http://schemas.microsoft.com/office/powerpoint/2010/main" val="3893282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9552" y="2060848"/>
            <a:ext cx="8229600" cy="1512168"/>
          </a:xfrm>
        </p:spPr>
        <p:txBody>
          <a:bodyPr>
            <a:normAutofit/>
          </a:bodyPr>
          <a:lstStyle>
            <a:lvl1pPr algn="ctr">
              <a:defRPr sz="4000"/>
            </a:lvl1pPr>
          </a:lstStyle>
          <a:p>
            <a:r>
              <a:rPr lang="fi-FI" smtClean="0"/>
              <a:t>Click to edit Master title style</a:t>
            </a:r>
            <a:endParaRPr lang="fi-FI" dirty="0"/>
          </a:p>
        </p:txBody>
      </p:sp>
      <p:sp>
        <p:nvSpPr>
          <p:cNvPr id="3" name="Date Placeholder 2"/>
          <p:cNvSpPr>
            <a:spLocks noGrp="1"/>
          </p:cNvSpPr>
          <p:nvPr>
            <p:ph type="dt" sz="half" idx="10"/>
          </p:nvPr>
        </p:nvSpPr>
        <p:spPr/>
        <p:txBody>
          <a:bodyPr/>
          <a:lstStyle/>
          <a:p>
            <a:r>
              <a:rPr lang="fi-FI" smtClean="0"/>
              <a:t>28.8.2017</a:t>
            </a:r>
            <a:endParaRPr lang="fi-FI" dirty="0"/>
          </a:p>
        </p:txBody>
      </p:sp>
      <p:sp>
        <p:nvSpPr>
          <p:cNvPr id="4" name="Footer Placeholder 3"/>
          <p:cNvSpPr>
            <a:spLocks noGrp="1"/>
          </p:cNvSpPr>
          <p:nvPr>
            <p:ph type="ftr" sz="quarter" idx="11"/>
          </p:nvPr>
        </p:nvSpPr>
        <p:spPr/>
        <p:txBody>
          <a:bodyPr/>
          <a:lstStyle>
            <a:lvl1pPr algn="l">
              <a:defRPr/>
            </a:lvl1pPr>
          </a:lstStyle>
          <a:p>
            <a:r>
              <a:rPr lang="fi-FI" dirty="0" smtClean="0"/>
              <a:t>Kotilava-rahoitusmalli avoinna uusille lehdille/Riitta Koikkalainen/CCBY</a:t>
            </a:r>
            <a:endParaRPr lang="fi-FI" dirty="0"/>
          </a:p>
        </p:txBody>
      </p:sp>
      <p:sp>
        <p:nvSpPr>
          <p:cNvPr id="5" name="Slide Number Placeholder 4"/>
          <p:cNvSpPr>
            <a:spLocks noGrp="1"/>
          </p:cNvSpPr>
          <p:nvPr>
            <p:ph type="sldNum" sz="quarter" idx="12"/>
          </p:nvPr>
        </p:nvSpPr>
        <p:spPr/>
        <p:txBody>
          <a:bodyPr/>
          <a:lstStyle/>
          <a:p>
            <a:fld id="{BA6DB2CC-113E-473F-8BF9-3B1AFD6D7C80}" type="slidenum">
              <a:rPr lang="fi-FI" smtClean="0"/>
              <a:pPr/>
              <a:t>‹#›</a:t>
            </a:fld>
            <a:endParaRPr lang="fi-FI"/>
          </a:p>
        </p:txBody>
      </p:sp>
    </p:spTree>
    <p:extLst>
      <p:ext uri="{BB962C8B-B14F-4D97-AF65-F5344CB8AC3E}">
        <p14:creationId xmlns:p14="http://schemas.microsoft.com/office/powerpoint/2010/main" val="1535721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i-FI" smtClean="0"/>
              <a:t>28.8.2017</a:t>
            </a:r>
            <a:endParaRPr lang="fi-FI" dirty="0"/>
          </a:p>
        </p:txBody>
      </p:sp>
      <p:sp>
        <p:nvSpPr>
          <p:cNvPr id="3" name="Footer Placeholder 2"/>
          <p:cNvSpPr>
            <a:spLocks noGrp="1"/>
          </p:cNvSpPr>
          <p:nvPr>
            <p:ph type="ftr" sz="quarter" idx="11"/>
          </p:nvPr>
        </p:nvSpPr>
        <p:spPr/>
        <p:txBody>
          <a:bodyPr/>
          <a:lstStyle>
            <a:lvl1pPr algn="l">
              <a:defRPr/>
            </a:lvl1pPr>
          </a:lstStyle>
          <a:p>
            <a:r>
              <a:rPr lang="fi-FI" dirty="0" smtClean="0"/>
              <a:t>Kotilava-rahoitusmalli avoinna uusille lehdille/Riitta Koikkalainen/CCBY</a:t>
            </a:r>
            <a:endParaRPr lang="fi-FI" dirty="0"/>
          </a:p>
        </p:txBody>
      </p:sp>
      <p:sp>
        <p:nvSpPr>
          <p:cNvPr id="4" name="Slide Number Placeholder 3"/>
          <p:cNvSpPr>
            <a:spLocks noGrp="1"/>
          </p:cNvSpPr>
          <p:nvPr>
            <p:ph type="sldNum" sz="quarter" idx="12"/>
          </p:nvPr>
        </p:nvSpPr>
        <p:spPr/>
        <p:txBody>
          <a:bodyPr/>
          <a:lstStyle/>
          <a:p>
            <a:fld id="{BA6DB2CC-113E-473F-8BF9-3B1AFD6D7C80}" type="slidenum">
              <a:rPr lang="fi-FI" smtClean="0"/>
              <a:pPr/>
              <a:t>‹#›</a:t>
            </a:fld>
            <a:endParaRPr lang="fi-FI"/>
          </a:p>
        </p:txBody>
      </p:sp>
    </p:spTree>
    <p:extLst>
      <p:ext uri="{BB962C8B-B14F-4D97-AF65-F5344CB8AC3E}">
        <p14:creationId xmlns:p14="http://schemas.microsoft.com/office/powerpoint/2010/main" val="4060530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i-FI" smtClean="0"/>
              <a:t>Click to edit Master title style</a:t>
            </a:r>
            <a:endParaRPr lang="fi-FI" dirty="0"/>
          </a:p>
        </p:txBody>
      </p:sp>
      <p:sp>
        <p:nvSpPr>
          <p:cNvPr id="3" name="Content Placeholder 2"/>
          <p:cNvSpPr>
            <a:spLocks noGrp="1"/>
          </p:cNvSpPr>
          <p:nvPr>
            <p:ph idx="1"/>
          </p:nvPr>
        </p:nvSpPr>
        <p:spPr>
          <a:xfrm>
            <a:off x="3575050" y="273050"/>
            <a:ext cx="5111750" cy="5547306"/>
          </a:xfrm>
        </p:spPr>
        <p:txBody>
          <a:bodyPr>
            <a:normAutofit/>
          </a:bodyPr>
          <a:lstStyle>
            <a:lvl1pPr>
              <a:defRPr sz="2200"/>
            </a:lvl1pPr>
            <a:lvl2pPr>
              <a:defRPr sz="2600"/>
            </a:lvl2pPr>
            <a:lvl3pPr>
              <a:defRPr sz="2400"/>
            </a:lvl3pPr>
            <a:lvl4pPr>
              <a:defRPr sz="2200"/>
            </a:lvl4pPr>
            <a:lvl5pPr>
              <a:defRPr sz="2000"/>
            </a:lvl5pPr>
            <a:lvl6pPr>
              <a:defRPr sz="2000"/>
            </a:lvl6pPr>
            <a:lvl7pPr>
              <a:defRPr sz="2000"/>
            </a:lvl7pPr>
            <a:lvl8pPr>
              <a:defRPr sz="2000"/>
            </a:lvl8pPr>
            <a:lvl9pPr>
              <a:defRPr sz="2000"/>
            </a:lvl9pPr>
          </a:lstStyle>
          <a:p>
            <a:pPr lvl="0"/>
            <a:r>
              <a:rPr lang="fi-FI" smtClean="0"/>
              <a:t>Click to edit Master text styles</a:t>
            </a:r>
          </a:p>
        </p:txBody>
      </p:sp>
      <p:sp>
        <p:nvSpPr>
          <p:cNvPr id="4" name="Text Placeholder 3"/>
          <p:cNvSpPr>
            <a:spLocks noGrp="1"/>
          </p:cNvSpPr>
          <p:nvPr>
            <p:ph type="body" sz="half" idx="2"/>
          </p:nvPr>
        </p:nvSpPr>
        <p:spPr>
          <a:xfrm>
            <a:off x="457200" y="1435100"/>
            <a:ext cx="3008313" cy="429815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Click to edit Master text styles</a:t>
            </a:r>
          </a:p>
        </p:txBody>
      </p:sp>
      <p:sp>
        <p:nvSpPr>
          <p:cNvPr id="5" name="Date Placeholder 4"/>
          <p:cNvSpPr>
            <a:spLocks noGrp="1"/>
          </p:cNvSpPr>
          <p:nvPr>
            <p:ph type="dt" sz="half" idx="10"/>
          </p:nvPr>
        </p:nvSpPr>
        <p:spPr/>
        <p:txBody>
          <a:bodyPr/>
          <a:lstStyle/>
          <a:p>
            <a:r>
              <a:rPr lang="fi-FI" smtClean="0"/>
              <a:t>28.8.2017</a:t>
            </a:r>
            <a:endParaRPr lang="fi-FI" dirty="0"/>
          </a:p>
        </p:txBody>
      </p:sp>
      <p:sp>
        <p:nvSpPr>
          <p:cNvPr id="6" name="Footer Placeholder 5"/>
          <p:cNvSpPr>
            <a:spLocks noGrp="1"/>
          </p:cNvSpPr>
          <p:nvPr>
            <p:ph type="ftr" sz="quarter" idx="11"/>
          </p:nvPr>
        </p:nvSpPr>
        <p:spPr/>
        <p:txBody>
          <a:bodyPr/>
          <a:lstStyle>
            <a:lvl1pPr algn="l">
              <a:defRPr/>
            </a:lvl1pPr>
          </a:lstStyle>
          <a:p>
            <a:r>
              <a:rPr lang="fi-FI" dirty="0" smtClean="0"/>
              <a:t>Kotilava-rahoitusmalli avoinna uusille lehdille/Riitta Koikkalainen/CCBY</a:t>
            </a:r>
            <a:endParaRPr lang="fi-FI" dirty="0"/>
          </a:p>
        </p:txBody>
      </p:sp>
      <p:sp>
        <p:nvSpPr>
          <p:cNvPr id="7" name="Slide Number Placeholder 6"/>
          <p:cNvSpPr>
            <a:spLocks noGrp="1"/>
          </p:cNvSpPr>
          <p:nvPr>
            <p:ph type="sldNum" sz="quarter" idx="12"/>
          </p:nvPr>
        </p:nvSpPr>
        <p:spPr/>
        <p:txBody>
          <a:bodyPr/>
          <a:lstStyle/>
          <a:p>
            <a:fld id="{BA6DB2CC-113E-473F-8BF9-3B1AFD6D7C80}" type="slidenum">
              <a:rPr lang="fi-FI" smtClean="0"/>
              <a:pPr/>
              <a:t>‹#›</a:t>
            </a:fld>
            <a:endParaRPr lang="fi-FI"/>
          </a:p>
        </p:txBody>
      </p:sp>
    </p:spTree>
    <p:extLst>
      <p:ext uri="{BB962C8B-B14F-4D97-AF65-F5344CB8AC3E}">
        <p14:creationId xmlns:p14="http://schemas.microsoft.com/office/powerpoint/2010/main" val="474127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19256" cy="634082"/>
          </a:xfrm>
          <a:prstGeom prst="rect">
            <a:avLst/>
          </a:prstGeom>
        </p:spPr>
        <p:txBody>
          <a:bodyPr vert="horz" lIns="91440" tIns="45720" rIns="91440" bIns="45720" rtlCol="0" anchor="ctr">
            <a:normAutofit/>
          </a:bodyPr>
          <a:lstStyle/>
          <a:p>
            <a:endParaRPr lang="fi-FI" dirty="0"/>
          </a:p>
        </p:txBody>
      </p:sp>
      <p:sp>
        <p:nvSpPr>
          <p:cNvPr id="3" name="Text Placeholder 2"/>
          <p:cNvSpPr>
            <a:spLocks noGrp="1"/>
          </p:cNvSpPr>
          <p:nvPr>
            <p:ph type="body" idx="1"/>
          </p:nvPr>
        </p:nvSpPr>
        <p:spPr>
          <a:xfrm>
            <a:off x="457200" y="1124744"/>
            <a:ext cx="8229600" cy="4608512"/>
          </a:xfrm>
          <a:prstGeom prst="rect">
            <a:avLst/>
          </a:prstGeom>
        </p:spPr>
        <p:txBody>
          <a:bodyPr vert="horz" lIns="91440" tIns="45720" rIns="91440" bIns="45720" rtlCol="0">
            <a:normAutofit/>
          </a:bodyPr>
          <a:lstStyle/>
          <a:p>
            <a:pPr lvl="0"/>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text</a:t>
            </a:r>
            <a:r>
              <a:rPr lang="fi-FI" dirty="0" smtClean="0"/>
              <a:t> </a:t>
            </a:r>
            <a:r>
              <a:rPr lang="fi-FI" dirty="0" err="1" smtClean="0"/>
              <a:t>styles</a:t>
            </a:r>
            <a:endParaRPr lang="fi-FI" dirty="0" smtClean="0"/>
          </a:p>
          <a:p>
            <a:pPr lvl="1"/>
            <a:r>
              <a:rPr lang="fi-FI" dirty="0" smtClean="0"/>
              <a:t>Second </a:t>
            </a:r>
            <a:r>
              <a:rPr lang="fi-FI" dirty="0" err="1" smtClean="0"/>
              <a:t>level</a:t>
            </a:r>
            <a:endParaRPr lang="fi-FI" dirty="0" smtClean="0"/>
          </a:p>
          <a:p>
            <a:pPr lvl="2"/>
            <a:r>
              <a:rPr lang="fi-FI" dirty="0" smtClean="0"/>
              <a:t>Third </a:t>
            </a:r>
            <a:r>
              <a:rPr lang="fi-FI" dirty="0" err="1" smtClean="0"/>
              <a:t>level</a:t>
            </a:r>
            <a:endParaRPr lang="fi-FI" dirty="0" smtClean="0"/>
          </a:p>
          <a:p>
            <a:pPr lvl="3"/>
            <a:r>
              <a:rPr lang="fi-FI" dirty="0" err="1" smtClean="0"/>
              <a:t>Fourth</a:t>
            </a:r>
            <a:r>
              <a:rPr lang="fi-FI" dirty="0" smtClean="0"/>
              <a:t> </a:t>
            </a:r>
            <a:r>
              <a:rPr lang="fi-FI" dirty="0" err="1" smtClean="0"/>
              <a:t>level</a:t>
            </a:r>
            <a:endParaRPr lang="fi-FI" dirty="0" smtClean="0"/>
          </a:p>
          <a:p>
            <a:pPr lvl="4"/>
            <a:r>
              <a:rPr lang="fi-FI" dirty="0" err="1" smtClean="0"/>
              <a:t>Fifth</a:t>
            </a:r>
            <a:r>
              <a:rPr lang="fi-FI" dirty="0" smtClean="0"/>
              <a:t> </a:t>
            </a:r>
            <a:r>
              <a:rPr lang="fi-FI" smtClean="0"/>
              <a:t>level</a:t>
            </a:r>
            <a:endParaRPr lang="fi-FI" dirty="0"/>
          </a:p>
        </p:txBody>
      </p:sp>
      <p:sp>
        <p:nvSpPr>
          <p:cNvPr id="4" name="Date Placeholder 3"/>
          <p:cNvSpPr>
            <a:spLocks noGrp="1"/>
          </p:cNvSpPr>
          <p:nvPr>
            <p:ph type="dt" sz="half" idx="2"/>
          </p:nvPr>
        </p:nvSpPr>
        <p:spPr>
          <a:xfrm>
            <a:off x="457200" y="6453336"/>
            <a:ext cx="946448" cy="268139"/>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i-FI" smtClean="0"/>
              <a:t>28.8.2017</a:t>
            </a:r>
            <a:endParaRPr lang="fi-FI" dirty="0"/>
          </a:p>
        </p:txBody>
      </p:sp>
      <p:sp>
        <p:nvSpPr>
          <p:cNvPr id="5" name="Footer Placeholder 4"/>
          <p:cNvSpPr>
            <a:spLocks noGrp="1"/>
          </p:cNvSpPr>
          <p:nvPr>
            <p:ph type="ftr" sz="quarter" idx="3"/>
          </p:nvPr>
        </p:nvSpPr>
        <p:spPr>
          <a:xfrm>
            <a:off x="1691680" y="6453336"/>
            <a:ext cx="4824536" cy="268139"/>
          </a:xfrm>
          <a:prstGeom prst="rect">
            <a:avLst/>
          </a:prstGeom>
        </p:spPr>
        <p:txBody>
          <a:bodyPr vert="horz" lIns="91440" tIns="45720" rIns="91440" bIns="45720" rtlCol="0" anchor="ctr"/>
          <a:lstStyle>
            <a:lvl1pPr algn="ctr">
              <a:defRPr sz="1200">
                <a:solidFill>
                  <a:schemeClr val="tx1">
                    <a:tint val="75000"/>
                  </a:schemeClr>
                </a:solidFill>
              </a:defRPr>
            </a:lvl1pPr>
          </a:lstStyle>
          <a:p>
            <a:pPr algn="l"/>
            <a:r>
              <a:rPr lang="fi-FI" dirty="0" smtClean="0"/>
              <a:t>Kotilava-rahoitusmalli avoinna uusille lehdille/Riitta Koikkalainen/CCBY</a:t>
            </a:r>
            <a:endParaRPr lang="fi-FI" dirty="0"/>
          </a:p>
        </p:txBody>
      </p:sp>
      <p:sp>
        <p:nvSpPr>
          <p:cNvPr id="6" name="Slide Number Placeholder 5"/>
          <p:cNvSpPr>
            <a:spLocks noGrp="1"/>
          </p:cNvSpPr>
          <p:nvPr>
            <p:ph type="sldNum" sz="quarter" idx="4"/>
          </p:nvPr>
        </p:nvSpPr>
        <p:spPr>
          <a:xfrm>
            <a:off x="6553200" y="6453336"/>
            <a:ext cx="2133600" cy="268139"/>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fi-FI" dirty="0"/>
          </a:p>
        </p:txBody>
      </p:sp>
      <p:grpSp>
        <p:nvGrpSpPr>
          <p:cNvPr id="9" name="Group 8"/>
          <p:cNvGrpSpPr/>
          <p:nvPr/>
        </p:nvGrpSpPr>
        <p:grpSpPr>
          <a:xfrm>
            <a:off x="0" y="5823042"/>
            <a:ext cx="9153836" cy="576072"/>
            <a:chOff x="0" y="5733256"/>
            <a:chExt cx="9144000" cy="576072"/>
          </a:xfrm>
        </p:grpSpPr>
        <p:pic>
          <p:nvPicPr>
            <p:cNvPr id="7" name="Picture 6"/>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0" y="5733256"/>
              <a:ext cx="9144000" cy="576072"/>
            </a:xfrm>
            <a:prstGeom prst="rect">
              <a:avLst/>
            </a:prstGeom>
          </p:spPr>
        </p:pic>
        <p:sp>
          <p:nvSpPr>
            <p:cNvPr id="8" name="TextBox 7"/>
            <p:cNvSpPr txBox="1"/>
            <p:nvPr userDrawn="1"/>
          </p:nvSpPr>
          <p:spPr>
            <a:xfrm>
              <a:off x="1689862" y="5852015"/>
              <a:ext cx="5256584" cy="338554"/>
            </a:xfrm>
            <a:prstGeom prst="rect">
              <a:avLst/>
            </a:prstGeom>
            <a:noFill/>
          </p:spPr>
          <p:txBody>
            <a:bodyPr wrap="square" rtlCol="0">
              <a:spAutoFit/>
            </a:bodyPr>
            <a:lstStyle/>
            <a:p>
              <a:r>
                <a:rPr lang="fi-FI" sz="1600" dirty="0" smtClean="0">
                  <a:solidFill>
                    <a:schemeClr val="bg1"/>
                  </a:solidFill>
                  <a:latin typeface="Adobe Garamond Pro" pitchFamily="18" charset="0"/>
                </a:rPr>
                <a:t>KANSALLISKIRJASTO</a:t>
              </a:r>
              <a:endParaRPr lang="fi-FI" sz="1600" dirty="0">
                <a:solidFill>
                  <a:schemeClr val="bg1"/>
                </a:solidFill>
                <a:latin typeface="Adobe Garamond Pro" pitchFamily="18" charset="0"/>
              </a:endParaRPr>
            </a:p>
          </p:txBody>
        </p:sp>
      </p:grpSp>
    </p:spTree>
    <p:extLst>
      <p:ext uri="{BB962C8B-B14F-4D97-AF65-F5344CB8AC3E}">
        <p14:creationId xmlns:p14="http://schemas.microsoft.com/office/powerpoint/2010/main" val="1624517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70" r:id="rId5"/>
    <p:sldLayoutId id="2147483662" r:id="rId6"/>
    <p:sldLayoutId id="2147483654" r:id="rId7"/>
    <p:sldLayoutId id="2147483655" r:id="rId8"/>
    <p:sldLayoutId id="2147483656" r:id="rId9"/>
    <p:sldLayoutId id="2147483657" r:id="rId10"/>
    <p:sldLayoutId id="2147483663" r:id="rId11"/>
    <p:sldLayoutId id="2147483659" r:id="rId12"/>
    <p:sldLayoutId id="2147483661" r:id="rId13"/>
    <p:sldLayoutId id="2147483667" r:id="rId14"/>
    <p:sldLayoutId id="2147483668" r:id="rId15"/>
    <p:sldLayoutId id="2147483665" r:id="rId16"/>
    <p:sldLayoutId id="2147483658" r:id="rId17"/>
    <p:sldLayoutId id="2147483660" r:id="rId18"/>
    <p:sldLayoutId id="2147483669" r:id="rId1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p:txStyles>
    <p:titleStyle>
      <a:lvl1pPr algn="l" defTabSz="914400" rtl="0" eaLnBrk="1" latinLnBrk="0" hangingPunct="1">
        <a:spcBef>
          <a:spcPct val="0"/>
        </a:spcBef>
        <a:buNone/>
        <a:defRPr sz="3200" b="1" kern="1200">
          <a:solidFill>
            <a:srgbClr val="002060"/>
          </a:solidFill>
          <a:latin typeface="+mj-lt"/>
          <a:ea typeface="+mj-ea"/>
          <a:cs typeface="+mj-cs"/>
        </a:defRPr>
      </a:lvl1pPr>
    </p:titleStyle>
    <p:bodyStyle>
      <a:lvl1pPr marL="342900" indent="-342900" algn="l" defTabSz="914400" rtl="0" eaLnBrk="1" latinLnBrk="0" hangingPunct="1">
        <a:spcBef>
          <a:spcPct val="20000"/>
        </a:spcBef>
        <a:buClr>
          <a:srgbClr val="002060"/>
        </a:buClr>
        <a:buFont typeface="Wingdings" pitchFamily="2" charset="2"/>
        <a:buChar char="§"/>
        <a:defRPr sz="2200" kern="1200">
          <a:solidFill>
            <a:schemeClr val="tx1"/>
          </a:solidFill>
          <a:latin typeface="+mn-lt"/>
          <a:ea typeface="+mn-ea"/>
          <a:cs typeface="+mn-cs"/>
        </a:defRPr>
      </a:lvl1pPr>
      <a:lvl2pPr marL="742950" indent="-285750" algn="l" defTabSz="914400" rtl="0" eaLnBrk="1" latinLnBrk="0" hangingPunct="1">
        <a:spcBef>
          <a:spcPct val="20000"/>
        </a:spcBef>
        <a:buClr>
          <a:srgbClr val="002060"/>
        </a:buClr>
        <a:buFont typeface="Wingdings" pitchFamily="2" charset="2"/>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rgbClr val="002060"/>
        </a:buClr>
        <a:buFont typeface="Wingdings" pitchFamily="2" charset="2"/>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rgbClr val="002060"/>
        </a:buClr>
        <a:buFont typeface="Wingdings" pitchFamily="2" charset="2"/>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rgbClr val="002060"/>
        </a:buClr>
        <a:buFont typeface="Wingdings" pitchFamily="2"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gif"/><Relationship Id="rId3" Type="http://schemas.openxmlformats.org/officeDocument/2006/relationships/hyperlink" Target="http://avointiede.fi/home" TargetMode="External"/><Relationship Id="rId7" Type="http://schemas.openxmlformats.org/officeDocument/2006/relationships/hyperlink" Target="https://www.kansalliskirjasto.fi/"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hyperlink" Target="https://www.tsv.fi/" TargetMode="Externa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hyperlink" Target="http://creativecommons.fi/lisenssit/" TargetMode="External"/><Relationship Id="rId2" Type="http://schemas.openxmlformats.org/officeDocument/2006/relationships/notesSlide" Target="../notesSlides/notesSlide16.xml"/><Relationship Id="rId1" Type="http://schemas.openxmlformats.org/officeDocument/2006/relationships/slideLayout" Target="../slideLayouts/slideLayout8.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hyperlink" Target="https://doaj.org/publishers" TargetMode="External"/><Relationship Id="rId2" Type="http://schemas.openxmlformats.org/officeDocument/2006/relationships/notesSlide" Target="../notesSlides/notesSlide17.xml"/><Relationship Id="rId1" Type="http://schemas.openxmlformats.org/officeDocument/2006/relationships/slideLayout" Target="../slideLayouts/slideLayout8.xml"/><Relationship Id="rId6" Type="http://schemas.openxmlformats.org/officeDocument/2006/relationships/image" Target="../media/image10.png"/><Relationship Id="rId5" Type="http://schemas.openxmlformats.org/officeDocument/2006/relationships/hyperlink" Target="http://www.doi.org/hb.html" TargetMode="External"/><Relationship Id="rId4" Type="http://schemas.openxmlformats.org/officeDocument/2006/relationships/hyperlink" Target="https://www.csc.fi/fi/orcid"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8" Type="http://schemas.openxmlformats.org/officeDocument/2006/relationships/hyperlink" Target="http://www.doria.fi/handle/10024/102279" TargetMode="External"/><Relationship Id="rId13" Type="http://schemas.openxmlformats.org/officeDocument/2006/relationships/hyperlink" Target="https://www.csc.fi/fi/orcid" TargetMode="External"/><Relationship Id="rId3" Type="http://schemas.openxmlformats.org/officeDocument/2006/relationships/hyperlink" Target="http://avointiede.fi/" TargetMode="External"/><Relationship Id="rId7" Type="http://schemas.openxmlformats.org/officeDocument/2006/relationships/hyperlink" Target="https://www.doria.fi/bitstream/handle/10024/125017/reboot-the-system-2016-08-29.pdf?sequence=2" TargetMode="External"/><Relationship Id="rId12" Type="http://schemas.openxmlformats.org/officeDocument/2006/relationships/hyperlink" Target="http://avointiede.fi/documents/10864/12232/Avoimen+julkaisemisen+tuen+malli/73838e9b-7924-446c-9c7a-cc8f759919bb" TargetMode="External"/><Relationship Id="rId2" Type="http://schemas.openxmlformats.org/officeDocument/2006/relationships/notesSlide" Target="../notesSlides/notesSlide20.xml"/><Relationship Id="rId1" Type="http://schemas.openxmlformats.org/officeDocument/2006/relationships/slideLayout" Target="../slideLayouts/slideLayout8.xml"/><Relationship Id="rId6" Type="http://schemas.openxmlformats.org/officeDocument/2006/relationships/hyperlink" Target="https://doaj.org/" TargetMode="External"/><Relationship Id="rId11" Type="http://schemas.openxmlformats.org/officeDocument/2006/relationships/hyperlink" Target="https://www.kiwi.fi/pages/viewpage.action?pageId=58493505" TargetMode="External"/><Relationship Id="rId5" Type="http://schemas.openxmlformats.org/officeDocument/2006/relationships/hyperlink" Target="http://www.doi.org/index.html" TargetMode="External"/><Relationship Id="rId10" Type="http://schemas.openxmlformats.org/officeDocument/2006/relationships/hyperlink" Target="http://kotilava.fi/" TargetMode="External"/><Relationship Id="rId4" Type="http://schemas.openxmlformats.org/officeDocument/2006/relationships/hyperlink" Target="http://creativecommons.fi/lisenssit/" TargetMode="External"/><Relationship Id="rId9" Type="http://schemas.openxmlformats.org/officeDocument/2006/relationships/hyperlink" Target="http://journal.fi/" TargetMode="External"/><Relationship Id="rId14" Type="http://schemas.openxmlformats.org/officeDocument/2006/relationships/hyperlink" Target="https://www.tsv.fi/"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8" Type="http://schemas.openxmlformats.org/officeDocument/2006/relationships/hyperlink" Target="http://www.kasvatus-ja-aika.fi/site/" TargetMode="External"/><Relationship Id="rId13" Type="http://schemas.openxmlformats.org/officeDocument/2006/relationships/hyperlink" Target="http://ojs.tsv.fi/index.php/virittaja/index" TargetMode="External"/><Relationship Id="rId3" Type="http://schemas.openxmlformats.org/officeDocument/2006/relationships/hyperlink" Target="http://www.ays.fi/aluejaymparisto/" TargetMode="External"/><Relationship Id="rId7" Type="http://schemas.openxmlformats.org/officeDocument/2006/relationships/hyperlink" Target="http://ojs.tsv.fi/index.php/janus" TargetMode="External"/><Relationship Id="rId12" Type="http://schemas.openxmlformats.org/officeDocument/2006/relationships/hyperlink" Target="http://uskonnontutkija.fi/" TargetMode="External"/><Relationship Id="rId2" Type="http://schemas.openxmlformats.org/officeDocument/2006/relationships/notesSlide" Target="../notesSlides/notesSlide5.xml"/><Relationship Id="rId1" Type="http://schemas.openxmlformats.org/officeDocument/2006/relationships/slideLayout" Target="../slideLayouts/slideLayout8.xml"/><Relationship Id="rId6" Type="http://schemas.openxmlformats.org/officeDocument/2006/relationships/hyperlink" Target="http://pro.tsv.fi/kvt/?Gerontologia-lehti" TargetMode="External"/><Relationship Id="rId11" Type="http://schemas.openxmlformats.org/officeDocument/2006/relationships/hyperlink" Target="http://www.antropologinenseura.fi/wordpress/fi/tietoa-lehdesta/" TargetMode="External"/><Relationship Id="rId5" Type="http://schemas.openxmlformats.org/officeDocument/2006/relationships/hyperlink" Target="http://www.sarks.fi/fa/fa.html" TargetMode="External"/><Relationship Id="rId10" Type="http://schemas.openxmlformats.org/officeDocument/2006/relationships/hyperlink" Target="http://www.silvafennica.fi/" TargetMode="External"/><Relationship Id="rId4" Type="http://schemas.openxmlformats.org/officeDocument/2006/relationships/hyperlink" Target="http://www.geography.fi/fennia/" TargetMode="External"/><Relationship Id="rId9" Type="http://schemas.openxmlformats.org/officeDocument/2006/relationships/hyperlink" Target="http://mediaviestinta.fi/blogi/"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18" y="374799"/>
            <a:ext cx="9138082" cy="1902073"/>
          </a:xfrm>
        </p:spPr>
        <p:txBody>
          <a:bodyPr lIns="360000" tIns="360000" rIns="360000" bIns="360000">
            <a:normAutofit fontScale="90000"/>
          </a:bodyPr>
          <a:lstStyle/>
          <a:p>
            <a:pPr algn="l"/>
            <a:r>
              <a:rPr lang="fi-FI" sz="18800" dirty="0" smtClean="0">
                <a:latin typeface="Calibri" panose="020F0502020204030204" pitchFamily="34" charset="0"/>
              </a:rPr>
              <a:t>Kotilava</a:t>
            </a:r>
            <a:r>
              <a:rPr lang="fi-FI" sz="3100" dirty="0" smtClean="0">
                <a:latin typeface="Calibri" panose="020F0502020204030204" pitchFamily="34" charset="0"/>
              </a:rPr>
              <a:t/>
            </a:r>
            <a:br>
              <a:rPr lang="fi-FI" sz="3100" dirty="0" smtClean="0">
                <a:latin typeface="Calibri" panose="020F0502020204030204" pitchFamily="34" charset="0"/>
              </a:rPr>
            </a:br>
            <a:r>
              <a:rPr lang="fi-FI" sz="3100" dirty="0" smtClean="0">
                <a:latin typeface="Calibri" panose="020F0502020204030204" pitchFamily="34" charset="0"/>
              </a:rPr>
              <a:t>Rahoitusmalli avoinna uusille lehdille</a:t>
            </a:r>
            <a:endParaRPr lang="fi-FI" sz="3100" dirty="0">
              <a:latin typeface="Calibri" panose="020F0502020204030204" pitchFamily="34" charset="0"/>
            </a:endParaRPr>
          </a:p>
        </p:txBody>
      </p:sp>
      <p:sp>
        <p:nvSpPr>
          <p:cNvPr id="4" name="Rectangle 3"/>
          <p:cNvSpPr/>
          <p:nvPr/>
        </p:nvSpPr>
        <p:spPr>
          <a:xfrm>
            <a:off x="360040" y="2924944"/>
            <a:ext cx="7380312" cy="369332"/>
          </a:xfrm>
          <a:prstGeom prst="rect">
            <a:avLst/>
          </a:prstGeom>
        </p:spPr>
        <p:txBody>
          <a:bodyPr wrap="square">
            <a:spAutoFit/>
          </a:bodyPr>
          <a:lstStyle/>
          <a:p>
            <a:r>
              <a:rPr lang="fi-FI" b="1" dirty="0" smtClean="0">
                <a:latin typeface="Calibri" panose="020F0502020204030204" pitchFamily="34" charset="0"/>
              </a:rPr>
              <a:t>Julkaisuavustusinfo Tieteellisten seurain valtuuskunnassa 25.8.2017  </a:t>
            </a:r>
            <a:endParaRPr lang="fi-FI" b="1" dirty="0">
              <a:latin typeface="Calibri" panose="020F0502020204030204" pitchFamily="34" charset="0"/>
            </a:endParaRPr>
          </a:p>
        </p:txBody>
      </p:sp>
      <p:sp>
        <p:nvSpPr>
          <p:cNvPr id="6" name="Rectangle 5"/>
          <p:cNvSpPr/>
          <p:nvPr/>
        </p:nvSpPr>
        <p:spPr>
          <a:xfrm>
            <a:off x="360040" y="5158933"/>
            <a:ext cx="4283968" cy="646331"/>
          </a:xfrm>
          <a:prstGeom prst="rect">
            <a:avLst/>
          </a:prstGeom>
        </p:spPr>
        <p:txBody>
          <a:bodyPr wrap="square">
            <a:spAutoFit/>
          </a:bodyPr>
          <a:lstStyle/>
          <a:p>
            <a:r>
              <a:rPr lang="fi-FI" b="1" dirty="0" smtClean="0">
                <a:latin typeface="Calibri" panose="020F0502020204030204" pitchFamily="34" charset="0"/>
              </a:rPr>
              <a:t>Riitta Koikkalainen, tietoasiantuntija</a:t>
            </a:r>
            <a:br>
              <a:rPr lang="fi-FI" b="1" dirty="0" smtClean="0">
                <a:latin typeface="Calibri" panose="020F0502020204030204" pitchFamily="34" charset="0"/>
              </a:rPr>
            </a:br>
            <a:r>
              <a:rPr lang="fi-FI" b="1" dirty="0" smtClean="0">
                <a:latin typeface="Calibri" panose="020F0502020204030204" pitchFamily="34" charset="0"/>
              </a:rPr>
              <a:t>Kansalliskirjasto, kirjastoverkkopalvelut </a:t>
            </a:r>
            <a:endParaRPr lang="fi-FI" b="1" dirty="0"/>
          </a:p>
        </p:txBody>
      </p:sp>
      <p:sp>
        <p:nvSpPr>
          <p:cNvPr id="7" name="Rectangle 6"/>
          <p:cNvSpPr/>
          <p:nvPr/>
        </p:nvSpPr>
        <p:spPr>
          <a:xfrm>
            <a:off x="4301118" y="5128380"/>
            <a:ext cx="4283968" cy="646331"/>
          </a:xfrm>
          <a:prstGeom prst="rect">
            <a:avLst/>
          </a:prstGeom>
        </p:spPr>
        <p:txBody>
          <a:bodyPr wrap="square">
            <a:spAutoFit/>
          </a:bodyPr>
          <a:lstStyle/>
          <a:p>
            <a:pPr algn="r"/>
            <a:r>
              <a:rPr lang="fi-FI" b="1" dirty="0" smtClean="0">
                <a:latin typeface="Calibri" panose="020F0502020204030204" pitchFamily="34" charset="0"/>
              </a:rPr>
              <a:t>050 448 9464</a:t>
            </a:r>
          </a:p>
          <a:p>
            <a:pPr algn="r"/>
            <a:r>
              <a:rPr lang="fi-FI" b="1" dirty="0" smtClean="0">
                <a:latin typeface="Calibri" panose="020F0502020204030204" pitchFamily="34" charset="0"/>
              </a:rPr>
              <a:t>riitta.koikkalainen@helsinki.fi</a:t>
            </a:r>
            <a:endParaRPr lang="fi-FI" b="1" dirty="0">
              <a:latin typeface="Calibri" panose="020F0502020204030204" pitchFamily="34" charset="0"/>
            </a:endParaRPr>
          </a:p>
        </p:txBody>
      </p:sp>
      <p:pic>
        <p:nvPicPr>
          <p:cNvPr id="8" name="Picture 7">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7544" y="3356992"/>
            <a:ext cx="2880320" cy="992034"/>
          </a:xfrm>
          <a:prstGeom prst="rect">
            <a:avLst/>
          </a:prstGeom>
        </p:spPr>
      </p:pic>
      <p:pic>
        <p:nvPicPr>
          <p:cNvPr id="9" name="Picture 8">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355976" y="3593883"/>
            <a:ext cx="720080" cy="636638"/>
          </a:xfrm>
          <a:prstGeom prst="rect">
            <a:avLst/>
          </a:prstGeom>
        </p:spPr>
      </p:pic>
      <p:pic>
        <p:nvPicPr>
          <p:cNvPr id="10" name="Picture 9">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373593" y="3593883"/>
            <a:ext cx="766359" cy="667161"/>
          </a:xfrm>
          <a:prstGeom prst="rect">
            <a:avLst/>
          </a:prstGeom>
        </p:spPr>
      </p:pic>
    </p:spTree>
    <p:extLst>
      <p:ext uri="{BB962C8B-B14F-4D97-AF65-F5344CB8AC3E}">
        <p14:creationId xmlns:p14="http://schemas.microsoft.com/office/powerpoint/2010/main" val="209646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7776864" cy="634082"/>
          </a:xfrm>
        </p:spPr>
        <p:txBody>
          <a:bodyPr anchor="t">
            <a:noAutofit/>
          </a:bodyPr>
          <a:lstStyle/>
          <a:p>
            <a:r>
              <a:rPr lang="fi-FI" sz="3600" dirty="0" smtClean="0">
                <a:latin typeface="Calibri" panose="020F0502020204030204" pitchFamily="34" charset="0"/>
              </a:rPr>
              <a:t>Tulevaisuus: OA-tiedelehtien tulot </a:t>
            </a:r>
            <a:br>
              <a:rPr lang="fi-FI" sz="3600" dirty="0" smtClean="0">
                <a:latin typeface="Calibri" panose="020F0502020204030204" pitchFamily="34" charset="0"/>
              </a:rPr>
            </a:br>
            <a:r>
              <a:rPr lang="fi-FI" sz="3600" dirty="0" smtClean="0">
                <a:latin typeface="Calibri" panose="020F0502020204030204" pitchFamily="34" charset="0"/>
              </a:rPr>
              <a:t/>
            </a:r>
            <a:br>
              <a:rPr lang="fi-FI" sz="3600" dirty="0" smtClean="0">
                <a:latin typeface="Calibri" panose="020F0502020204030204" pitchFamily="34" charset="0"/>
              </a:rPr>
            </a:br>
            <a:endParaRPr lang="fi-FI" sz="3600" dirty="0">
              <a:latin typeface="Calibri" panose="020F0502020204030204" pitchFamily="34" charset="0"/>
            </a:endParaRPr>
          </a:p>
        </p:txBody>
      </p:sp>
      <p:sp>
        <p:nvSpPr>
          <p:cNvPr id="10" name="Slide Number Placeholder 9"/>
          <p:cNvSpPr>
            <a:spLocks noGrp="1"/>
          </p:cNvSpPr>
          <p:nvPr>
            <p:ph type="sldNum" sz="quarter" idx="12"/>
          </p:nvPr>
        </p:nvSpPr>
        <p:spPr/>
        <p:txBody>
          <a:bodyPr/>
          <a:lstStyle/>
          <a:p>
            <a:fld id="{BA6DB2CC-113E-473F-8BF9-3B1AFD6D7C80}" type="slidenum">
              <a:rPr lang="fi-FI" smtClean="0">
                <a:latin typeface="Calibri" panose="020F0502020204030204" pitchFamily="34" charset="0"/>
              </a:rPr>
              <a:pPr/>
              <a:t>10</a:t>
            </a:fld>
            <a:endParaRPr lang="fi-FI">
              <a:latin typeface="Calibri" panose="020F0502020204030204" pitchFamily="34"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3528" y="980728"/>
            <a:ext cx="6408712" cy="4670207"/>
          </a:xfrm>
          <a:prstGeom prst="rect">
            <a:avLst/>
          </a:prstGeom>
        </p:spPr>
      </p:pic>
      <p:sp>
        <p:nvSpPr>
          <p:cNvPr id="11" name="Rectangle 10"/>
          <p:cNvSpPr/>
          <p:nvPr/>
        </p:nvSpPr>
        <p:spPr>
          <a:xfrm>
            <a:off x="6876256" y="980728"/>
            <a:ext cx="2160240" cy="3970318"/>
          </a:xfrm>
          <a:prstGeom prst="rect">
            <a:avLst/>
          </a:prstGeom>
        </p:spPr>
        <p:txBody>
          <a:bodyPr wrap="square">
            <a:spAutoFit/>
          </a:bodyPr>
          <a:lstStyle/>
          <a:p>
            <a:pPr lvl="0"/>
            <a:r>
              <a:rPr lang="fi-FI" b="1" dirty="0" smtClean="0">
                <a:solidFill>
                  <a:srgbClr val="000000"/>
                </a:solidFill>
                <a:latin typeface="Calibri" panose="020F0502020204030204" pitchFamily="34" charset="0"/>
              </a:rPr>
              <a:t>Tärkeimmät tulonlähteet </a:t>
            </a:r>
          </a:p>
          <a:p>
            <a:pPr lvl="0"/>
            <a:r>
              <a:rPr lang="fi-FI" b="1" dirty="0" smtClean="0">
                <a:solidFill>
                  <a:srgbClr val="000000"/>
                </a:solidFill>
                <a:latin typeface="Calibri" panose="020F0502020204030204" pitchFamily="34" charset="0"/>
              </a:rPr>
              <a:t>uudessa rahoitusmallissa: </a:t>
            </a:r>
          </a:p>
          <a:p>
            <a:pPr marL="285750" lvl="0" indent="-285750">
              <a:buFont typeface="Arial" panose="020B0604020202020204" pitchFamily="34" charset="0"/>
              <a:buChar char="•"/>
            </a:pPr>
            <a:r>
              <a:rPr lang="fi-FI" b="1" dirty="0" smtClean="0">
                <a:solidFill>
                  <a:srgbClr val="000000"/>
                </a:solidFill>
                <a:latin typeface="Calibri" panose="020F0502020204030204" pitchFamily="34" charset="0"/>
              </a:rPr>
              <a:t>valtionapu,</a:t>
            </a:r>
          </a:p>
          <a:p>
            <a:pPr marL="285750" lvl="0" indent="-285750">
              <a:buFont typeface="Arial" panose="020B0604020202020204" pitchFamily="34" charset="0"/>
              <a:buChar char="•"/>
            </a:pPr>
            <a:r>
              <a:rPr lang="fi-FI" b="1" dirty="0" smtClean="0">
                <a:solidFill>
                  <a:srgbClr val="000000"/>
                </a:solidFill>
                <a:latin typeface="Calibri" panose="020F0502020204030204" pitchFamily="34" charset="0"/>
              </a:rPr>
              <a:t>seuran tuki ja</a:t>
            </a:r>
          </a:p>
          <a:p>
            <a:pPr marL="285750" lvl="0" indent="-285750">
              <a:buFont typeface="Arial" panose="020B0604020202020204" pitchFamily="34" charset="0"/>
              <a:buChar char="•"/>
            </a:pPr>
            <a:r>
              <a:rPr lang="fi-FI" b="1" dirty="0" smtClean="0">
                <a:solidFill>
                  <a:srgbClr val="000000"/>
                </a:solidFill>
                <a:latin typeface="Calibri" panose="020F0502020204030204" pitchFamily="34" charset="0"/>
              </a:rPr>
              <a:t>konsortio.</a:t>
            </a:r>
          </a:p>
          <a:p>
            <a:pPr lvl="0"/>
            <a:endParaRPr lang="fi-FI" b="1" dirty="0">
              <a:solidFill>
                <a:srgbClr val="000000"/>
              </a:solidFill>
              <a:latin typeface="Calibri" panose="020F0502020204030204" pitchFamily="34" charset="0"/>
            </a:endParaRPr>
          </a:p>
          <a:p>
            <a:pPr lvl="0"/>
            <a:r>
              <a:rPr lang="fi-FI" b="1" dirty="0" smtClean="0">
                <a:solidFill>
                  <a:srgbClr val="000000"/>
                </a:solidFill>
                <a:latin typeface="Calibri" panose="020F0502020204030204" pitchFamily="34" charset="0"/>
              </a:rPr>
              <a:t>Artikkeleita noin</a:t>
            </a:r>
          </a:p>
          <a:p>
            <a:pPr lvl="0"/>
            <a:r>
              <a:rPr lang="fi-FI" b="1" dirty="0" smtClean="0">
                <a:solidFill>
                  <a:srgbClr val="000000"/>
                </a:solidFill>
                <a:latin typeface="Calibri" panose="020F0502020204030204" pitchFamily="34" charset="0"/>
              </a:rPr>
              <a:t>1 400 kpl vuodessa. </a:t>
            </a:r>
          </a:p>
          <a:p>
            <a:pPr lvl="0"/>
            <a:endParaRPr lang="fi-FI" b="1" dirty="0" smtClean="0">
              <a:solidFill>
                <a:srgbClr val="000000"/>
              </a:solidFill>
              <a:latin typeface="Calibri" panose="020F0502020204030204" pitchFamily="34" charset="0"/>
            </a:endParaRPr>
          </a:p>
          <a:p>
            <a:pPr lvl="0"/>
            <a:r>
              <a:rPr lang="fi-FI" b="1" dirty="0" smtClean="0">
                <a:solidFill>
                  <a:srgbClr val="000000"/>
                </a:solidFill>
                <a:latin typeface="Calibri" panose="020F0502020204030204" pitchFamily="34" charset="0"/>
              </a:rPr>
              <a:t>Kulut ja tulot</a:t>
            </a:r>
          </a:p>
          <a:p>
            <a:pPr lvl="0"/>
            <a:r>
              <a:rPr lang="fi-FI" b="1" dirty="0" smtClean="0">
                <a:solidFill>
                  <a:srgbClr val="000000"/>
                </a:solidFill>
                <a:latin typeface="Calibri" panose="020F0502020204030204" pitchFamily="34" charset="0"/>
              </a:rPr>
              <a:t>noin 2 milj. euroa vuodessa.</a:t>
            </a:r>
            <a:endParaRPr lang="fi-FI" b="1" dirty="0">
              <a:solidFill>
                <a:srgbClr val="000000"/>
              </a:solidFill>
              <a:latin typeface="Calibri" panose="020F0502020204030204" pitchFamily="34" charset="0"/>
            </a:endParaRPr>
          </a:p>
        </p:txBody>
      </p:sp>
      <p:sp>
        <p:nvSpPr>
          <p:cNvPr id="4" name="Date Placeholder 3"/>
          <p:cNvSpPr>
            <a:spLocks noGrp="1"/>
          </p:cNvSpPr>
          <p:nvPr>
            <p:ph type="dt" sz="half" idx="10"/>
          </p:nvPr>
        </p:nvSpPr>
        <p:spPr/>
        <p:txBody>
          <a:bodyPr/>
          <a:lstStyle/>
          <a:p>
            <a:r>
              <a:rPr lang="fi-FI" dirty="0" smtClean="0">
                <a:latin typeface="Calibri" panose="020F0502020204030204" pitchFamily="34" charset="0"/>
              </a:rPr>
              <a:t>28.8.2017</a:t>
            </a:r>
            <a:endParaRPr lang="fi-FI" dirty="0">
              <a:latin typeface="Calibri" panose="020F0502020204030204" pitchFamily="34" charset="0"/>
            </a:endParaRPr>
          </a:p>
        </p:txBody>
      </p:sp>
      <p:sp>
        <p:nvSpPr>
          <p:cNvPr id="5" name="Footer Placeholder 4"/>
          <p:cNvSpPr>
            <a:spLocks noGrp="1"/>
          </p:cNvSpPr>
          <p:nvPr>
            <p:ph type="ftr" sz="quarter" idx="11"/>
          </p:nvPr>
        </p:nvSpPr>
        <p:spPr/>
        <p:txBody>
          <a:bodyPr/>
          <a:lstStyle/>
          <a:p>
            <a:r>
              <a:rPr lang="fi-FI" smtClean="0">
                <a:latin typeface="Calibri" panose="020F0502020204030204" pitchFamily="34" charset="0"/>
              </a:rPr>
              <a:t>Kotilava-rahoitusmalli avoinna uusille lehdille/Riitta Koikkalainen/CCBY</a:t>
            </a:r>
            <a:endParaRPr lang="fi-FI" dirty="0">
              <a:latin typeface="Calibri" panose="020F0502020204030204" pitchFamily="34" charset="0"/>
            </a:endParaRPr>
          </a:p>
        </p:txBody>
      </p:sp>
    </p:spTree>
    <p:extLst>
      <p:ext uri="{BB962C8B-B14F-4D97-AF65-F5344CB8AC3E}">
        <p14:creationId xmlns:p14="http://schemas.microsoft.com/office/powerpoint/2010/main" val="3370420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fld id="{BA6DB2CC-113E-473F-8BF9-3B1AFD6D7C80}" type="slidenum">
              <a:rPr lang="fi-FI" smtClean="0">
                <a:latin typeface="Calibri" panose="020F0502020204030204" pitchFamily="34" charset="0"/>
              </a:rPr>
              <a:pPr/>
              <a:t>11</a:t>
            </a:fld>
            <a:endParaRPr lang="fi-FI">
              <a:latin typeface="Calibri" panose="020F0502020204030204" pitchFamily="34"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536" y="265109"/>
            <a:ext cx="5482952" cy="5396139"/>
          </a:xfrm>
          <a:prstGeom prst="rect">
            <a:avLst/>
          </a:prstGeom>
        </p:spPr>
      </p:pic>
      <p:sp>
        <p:nvSpPr>
          <p:cNvPr id="7" name="Content Placeholder 11"/>
          <p:cNvSpPr txBox="1">
            <a:spLocks/>
          </p:cNvSpPr>
          <p:nvPr/>
        </p:nvSpPr>
        <p:spPr>
          <a:xfrm>
            <a:off x="6120680" y="1484784"/>
            <a:ext cx="2987824" cy="432048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i-FI" sz="2600" b="1" i="0" u="none" strike="noStrike" kern="1200" cap="none" spc="0" normalizeH="0" baseline="0" noProof="0" dirty="0" smtClean="0">
                <a:ln>
                  <a:noFill/>
                </a:ln>
                <a:solidFill>
                  <a:sysClr val="windowText" lastClr="000000"/>
                </a:solidFill>
                <a:effectLst/>
                <a:uLnTx/>
                <a:uFillTx/>
                <a:latin typeface="Calibri" panose="020F0502020204030204"/>
              </a:rPr>
              <a:t>Yliopisto X:n maksuosuus</a:t>
            </a:r>
          </a:p>
          <a:p>
            <a:pPr marL="0" lvl="0" indent="0">
              <a:buNone/>
              <a:defRPr/>
            </a:pPr>
            <a:endParaRPr lang="fi-FI" sz="2000" b="1" dirty="0" smtClean="0">
              <a:solidFill>
                <a:sysClr val="windowText" lastClr="000000"/>
              </a:solidFill>
              <a:latin typeface="Calibri" panose="020F0502020204030204"/>
            </a:endParaRPr>
          </a:p>
          <a:p>
            <a:pPr marL="0" lvl="0" indent="0">
              <a:buNone/>
              <a:defRPr/>
            </a:pPr>
            <a:r>
              <a:rPr lang="fi-FI" sz="2000" b="1" dirty="0" smtClean="0">
                <a:solidFill>
                  <a:sysClr val="windowText" lastClr="000000"/>
                </a:solidFill>
                <a:latin typeface="Calibri" panose="020F0502020204030204"/>
              </a:rPr>
              <a:t>30 </a:t>
            </a:r>
            <a:r>
              <a:rPr lang="fi-FI" sz="2000" b="1" dirty="0">
                <a:solidFill>
                  <a:sysClr val="windowText" lastClr="000000"/>
                </a:solidFill>
                <a:latin typeface="Calibri" panose="020F0502020204030204"/>
              </a:rPr>
              <a:t>lehteä </a:t>
            </a:r>
            <a:r>
              <a:rPr lang="fi-FI" sz="2000" b="1" dirty="0" smtClean="0">
                <a:solidFill>
                  <a:sysClr val="windowText" lastClr="000000"/>
                </a:solidFill>
                <a:latin typeface="Calibri" panose="020F0502020204030204"/>
              </a:rPr>
              <a:t>19 900 </a:t>
            </a:r>
            <a:r>
              <a:rPr lang="fi-FI" sz="2000" b="1" dirty="0">
                <a:solidFill>
                  <a:sysClr val="windowText" lastClr="000000"/>
                </a:solidFill>
                <a:latin typeface="Calibri" panose="020F0502020204030204"/>
              </a:rPr>
              <a:t>€</a:t>
            </a:r>
          </a:p>
          <a:p>
            <a:pPr marL="0" lvl="0" indent="0">
              <a:buNone/>
              <a:defRPr/>
            </a:pPr>
            <a:r>
              <a:rPr lang="fi-FI" sz="1800" dirty="0">
                <a:solidFill>
                  <a:sysClr val="windowText" lastClr="000000"/>
                </a:solidFill>
                <a:latin typeface="Calibri" panose="020F0502020204030204"/>
              </a:rPr>
              <a:t>1 500 € + 23 artikkelia · 800 €</a:t>
            </a:r>
          </a:p>
          <a:p>
            <a:pPr marL="0" lvl="0" indent="0">
              <a:buNone/>
              <a:defRPr/>
            </a:pPr>
            <a:r>
              <a:rPr lang="fi-FI" sz="2000" b="1" dirty="0">
                <a:solidFill>
                  <a:sysClr val="windowText" lastClr="000000"/>
                </a:solidFill>
                <a:latin typeface="Calibri" panose="020F0502020204030204"/>
              </a:rPr>
              <a:t>60 lehteä 46 300 €</a:t>
            </a:r>
          </a:p>
          <a:p>
            <a:pPr marL="0" lvl="0" indent="0">
              <a:buNone/>
              <a:defRPr/>
            </a:pPr>
            <a:r>
              <a:rPr lang="fi-FI" sz="1800" dirty="0">
                <a:solidFill>
                  <a:sysClr val="windowText" lastClr="000000"/>
                </a:solidFill>
                <a:latin typeface="Calibri" panose="020F0502020204030204"/>
              </a:rPr>
              <a:t>1 500 € + 56 artikkelia · 800 €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i-FI" sz="2000" b="1" i="0" u="none" strike="noStrike" kern="1200" cap="none" spc="0" normalizeH="0" baseline="0" noProof="0" dirty="0" smtClean="0">
                <a:ln>
                  <a:noFill/>
                </a:ln>
                <a:solidFill>
                  <a:sysClr val="windowText" lastClr="000000"/>
                </a:solidFill>
                <a:effectLst/>
                <a:uLnTx/>
                <a:uFillTx/>
                <a:latin typeface="Calibri" panose="020F0502020204030204"/>
              </a:rPr>
              <a:t>95 lehteä 67 900 €</a:t>
            </a:r>
            <a:br>
              <a:rPr kumimoji="0" lang="fi-FI" sz="2000" b="1" i="0" u="none" strike="noStrike" kern="1200" cap="none" spc="0" normalizeH="0" baseline="0" noProof="0" dirty="0" smtClean="0">
                <a:ln>
                  <a:noFill/>
                </a:ln>
                <a:solidFill>
                  <a:sysClr val="windowText" lastClr="000000"/>
                </a:solidFill>
                <a:effectLst/>
                <a:uLnTx/>
                <a:uFillTx/>
                <a:latin typeface="Calibri" panose="020F0502020204030204"/>
              </a:rPr>
            </a:br>
            <a:r>
              <a:rPr kumimoji="0" lang="fi-FI" sz="1800" b="0" i="0" u="none" strike="noStrike" kern="1200" cap="none" spc="0" normalizeH="0" baseline="0" noProof="0" dirty="0" smtClean="0">
                <a:ln>
                  <a:noFill/>
                </a:ln>
                <a:solidFill>
                  <a:sysClr val="windowText" lastClr="000000"/>
                </a:solidFill>
                <a:effectLst/>
                <a:uLnTx/>
                <a:uFillTx/>
                <a:latin typeface="Calibri" panose="020F0502020204030204"/>
              </a:rPr>
              <a:t>1 500 € + 83 artikkelia · 800 €</a:t>
            </a:r>
          </a:p>
        </p:txBody>
      </p:sp>
      <p:sp>
        <p:nvSpPr>
          <p:cNvPr id="3" name="Date Placeholder 2"/>
          <p:cNvSpPr>
            <a:spLocks noGrp="1"/>
          </p:cNvSpPr>
          <p:nvPr>
            <p:ph type="dt" sz="half" idx="10"/>
          </p:nvPr>
        </p:nvSpPr>
        <p:spPr/>
        <p:txBody>
          <a:bodyPr/>
          <a:lstStyle/>
          <a:p>
            <a:r>
              <a:rPr lang="fi-FI" dirty="0" smtClean="0">
                <a:latin typeface="Calibri" panose="020F0502020204030204" pitchFamily="34" charset="0"/>
              </a:rPr>
              <a:t>28.8.2017</a:t>
            </a:r>
            <a:endParaRPr lang="fi-FI" dirty="0">
              <a:latin typeface="Calibri" panose="020F0502020204030204" pitchFamily="34" charset="0"/>
            </a:endParaRPr>
          </a:p>
        </p:txBody>
      </p:sp>
      <p:sp>
        <p:nvSpPr>
          <p:cNvPr id="6" name="Footer Placeholder 5"/>
          <p:cNvSpPr>
            <a:spLocks noGrp="1"/>
          </p:cNvSpPr>
          <p:nvPr>
            <p:ph type="ftr" sz="quarter" idx="11"/>
          </p:nvPr>
        </p:nvSpPr>
        <p:spPr/>
        <p:txBody>
          <a:bodyPr/>
          <a:lstStyle/>
          <a:p>
            <a:r>
              <a:rPr lang="fi-FI" smtClean="0">
                <a:latin typeface="Calibri" panose="020F0502020204030204" pitchFamily="34" charset="0"/>
              </a:rPr>
              <a:t>Kotilava-rahoitusmalli avoinna uusille lehdille/Riitta Koikkalainen/CCBY</a:t>
            </a:r>
            <a:endParaRPr lang="fi-FI" dirty="0">
              <a:latin typeface="Calibri" panose="020F0502020204030204" pitchFamily="34" charset="0"/>
            </a:endParaRPr>
          </a:p>
        </p:txBody>
      </p:sp>
    </p:spTree>
    <p:extLst>
      <p:ext uri="{BB962C8B-B14F-4D97-AF65-F5344CB8AC3E}">
        <p14:creationId xmlns:p14="http://schemas.microsoft.com/office/powerpoint/2010/main" val="3393637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a:xfrm>
            <a:off x="8107760" y="6453336"/>
            <a:ext cx="579040" cy="268139"/>
          </a:xfrm>
        </p:spPr>
        <p:txBody>
          <a:bodyPr/>
          <a:lstStyle/>
          <a:p>
            <a:fld id="{BA6DB2CC-113E-473F-8BF9-3B1AFD6D7C80}" type="slidenum">
              <a:rPr lang="fi-FI" smtClean="0">
                <a:latin typeface="Calibri" panose="020F0502020204030204" pitchFamily="34" charset="0"/>
              </a:rPr>
              <a:pPr/>
              <a:t>12</a:t>
            </a:fld>
            <a:endParaRPr lang="fi-FI">
              <a:latin typeface="Calibri" panose="020F0502020204030204" pitchFamily="34" charset="0"/>
            </a:endParaRPr>
          </a:p>
        </p:txBody>
      </p:sp>
      <p:sp>
        <p:nvSpPr>
          <p:cNvPr id="10" name="TextBox 9"/>
          <p:cNvSpPr txBox="1"/>
          <p:nvPr/>
        </p:nvSpPr>
        <p:spPr>
          <a:xfrm>
            <a:off x="1331640" y="4725144"/>
            <a:ext cx="755576" cy="1200329"/>
          </a:xfrm>
          <a:prstGeom prst="rect">
            <a:avLst/>
          </a:prstGeom>
          <a:noFill/>
        </p:spPr>
        <p:txBody>
          <a:bodyPr wrap="square" rtlCol="0">
            <a:spAutoFit/>
          </a:bodyPr>
          <a:lstStyle/>
          <a:p>
            <a:r>
              <a:rPr lang="fi-FI" sz="7200" dirty="0" smtClean="0">
                <a:solidFill>
                  <a:srgbClr val="002060"/>
                </a:solidFill>
                <a:latin typeface="Calibri" panose="020F0502020204030204" pitchFamily="34" charset="0"/>
              </a:rPr>
              <a:t>€</a:t>
            </a:r>
            <a:endParaRPr lang="fi-FI" sz="7200" dirty="0">
              <a:solidFill>
                <a:srgbClr val="002060"/>
              </a:solidFill>
              <a:latin typeface="Calibri" panose="020F0502020204030204" pitchFamily="34" charset="0"/>
            </a:endParaRPr>
          </a:p>
        </p:txBody>
      </p:sp>
      <p:graphicFrame>
        <p:nvGraphicFramePr>
          <p:cNvPr id="12" name="Table 11"/>
          <p:cNvGraphicFramePr>
            <a:graphicFrameLocks noGrp="1"/>
          </p:cNvGraphicFramePr>
          <p:nvPr>
            <p:extLst>
              <p:ext uri="{D42A27DB-BD31-4B8C-83A1-F6EECF244321}">
                <p14:modId xmlns:p14="http://schemas.microsoft.com/office/powerpoint/2010/main" val="917477131"/>
              </p:ext>
            </p:extLst>
          </p:nvPr>
        </p:nvGraphicFramePr>
        <p:xfrm>
          <a:off x="312967" y="1310045"/>
          <a:ext cx="8507505" cy="3703131"/>
        </p:xfrm>
        <a:graphic>
          <a:graphicData uri="http://schemas.openxmlformats.org/drawingml/2006/table">
            <a:tbl>
              <a:tblPr>
                <a:tableStyleId>{5C22544A-7EE6-4342-B048-85BDC9FD1C3A}</a:tableStyleId>
              </a:tblPr>
              <a:tblGrid>
                <a:gridCol w="1656184"/>
                <a:gridCol w="2088232"/>
                <a:gridCol w="2232248"/>
                <a:gridCol w="2530841"/>
              </a:tblGrid>
              <a:tr h="504056">
                <a:tc>
                  <a:txBody>
                    <a:bodyPr/>
                    <a:lstStyle/>
                    <a:p>
                      <a:pPr algn="l" fontAlgn="t"/>
                      <a:r>
                        <a:rPr lang="fi-FI" sz="2400" b="0" i="0" u="none" strike="noStrike" dirty="0" smtClean="0">
                          <a:solidFill>
                            <a:schemeClr val="dk1"/>
                          </a:solidFill>
                          <a:effectLst/>
                          <a:latin typeface="Calibri" panose="020F0502020204030204" pitchFamily="34" charset="0"/>
                        </a:rPr>
                        <a:t>Organisaatio</a:t>
                      </a:r>
                      <a:endParaRPr lang="fi-FI" sz="2400" b="1" i="0" u="none" strike="noStrike" dirty="0">
                        <a:solidFill>
                          <a:srgbClr val="000000"/>
                        </a:solidFill>
                        <a:effectLst/>
                        <a:latin typeface="Calibri" panose="020F0502020204030204" pitchFamily="34" charset="0"/>
                      </a:endParaRPr>
                    </a:p>
                  </a:txBody>
                  <a:tcPr marL="9326" marR="9326" marT="9326" marB="0"/>
                </a:tc>
                <a:tc>
                  <a:txBody>
                    <a:bodyPr/>
                    <a:lstStyle/>
                    <a:p>
                      <a:pPr algn="r" fontAlgn="b"/>
                      <a:r>
                        <a:rPr lang="fi-FI" sz="2400" u="none" strike="noStrike" dirty="0" smtClean="0">
                          <a:effectLst/>
                          <a:latin typeface="Calibri" panose="020F0502020204030204" pitchFamily="34" charset="0"/>
                        </a:rPr>
                        <a:t>Rahoitusosuus </a:t>
                      </a:r>
                      <a:r>
                        <a:rPr lang="fi-FI" sz="2400" u="none" strike="noStrike" dirty="0">
                          <a:effectLst/>
                          <a:latin typeface="Calibri" panose="020F0502020204030204" pitchFamily="34" charset="0"/>
                        </a:rPr>
                        <a:t>30 lehteä</a:t>
                      </a:r>
                      <a:endParaRPr lang="fi-FI" sz="2400" b="1" i="0" u="none" strike="noStrike" dirty="0">
                        <a:solidFill>
                          <a:srgbClr val="000000"/>
                        </a:solidFill>
                        <a:effectLst/>
                        <a:latin typeface="Calibri" panose="020F0502020204030204" pitchFamily="34" charset="0"/>
                      </a:endParaRPr>
                    </a:p>
                  </a:txBody>
                  <a:tcPr marL="9326" marR="9326" marT="9326" marB="0"/>
                </a:tc>
                <a:tc>
                  <a:txBody>
                    <a:bodyPr/>
                    <a:lstStyle/>
                    <a:p>
                      <a:pPr algn="r" fontAlgn="b"/>
                      <a:r>
                        <a:rPr lang="fi-FI" sz="2400" u="none" strike="noStrike" dirty="0" smtClean="0">
                          <a:effectLst/>
                          <a:latin typeface="Calibri" panose="020F0502020204030204" pitchFamily="34" charset="0"/>
                        </a:rPr>
                        <a:t>Rahoitusosuus</a:t>
                      </a:r>
                      <a:br>
                        <a:rPr lang="fi-FI" sz="2400" u="none" strike="noStrike" dirty="0" smtClean="0">
                          <a:effectLst/>
                          <a:latin typeface="Calibri" panose="020F0502020204030204" pitchFamily="34" charset="0"/>
                        </a:rPr>
                      </a:br>
                      <a:r>
                        <a:rPr lang="fi-FI" sz="2400" u="none" strike="noStrike" dirty="0" smtClean="0">
                          <a:effectLst/>
                          <a:latin typeface="Calibri" panose="020F0502020204030204" pitchFamily="34" charset="0"/>
                        </a:rPr>
                        <a:t>60 </a:t>
                      </a:r>
                      <a:r>
                        <a:rPr lang="fi-FI" sz="2400" u="none" strike="noStrike" dirty="0">
                          <a:effectLst/>
                          <a:latin typeface="Calibri" panose="020F0502020204030204" pitchFamily="34" charset="0"/>
                        </a:rPr>
                        <a:t>lehteä</a:t>
                      </a:r>
                      <a:endParaRPr lang="fi-FI" sz="2400" b="1" i="0" u="none" strike="noStrike" dirty="0">
                        <a:solidFill>
                          <a:srgbClr val="000000"/>
                        </a:solidFill>
                        <a:effectLst/>
                        <a:latin typeface="Calibri" panose="020F0502020204030204" pitchFamily="34" charset="0"/>
                      </a:endParaRPr>
                    </a:p>
                  </a:txBody>
                  <a:tcPr marL="9326" marR="9326" marT="9326" marB="0"/>
                </a:tc>
                <a:tc>
                  <a:txBody>
                    <a:bodyPr/>
                    <a:lstStyle/>
                    <a:p>
                      <a:pPr algn="r" fontAlgn="b"/>
                      <a:r>
                        <a:rPr lang="fi-FI" sz="2400" u="none" strike="noStrike" dirty="0" smtClean="0">
                          <a:effectLst/>
                          <a:latin typeface="Calibri" panose="020F0502020204030204" pitchFamily="34" charset="0"/>
                        </a:rPr>
                        <a:t>Rahoitusosuus kaikki valtionapua</a:t>
                      </a:r>
                      <a:r>
                        <a:rPr lang="fi-FI" sz="2400" u="none" strike="noStrike" baseline="0" dirty="0" smtClean="0">
                          <a:effectLst/>
                          <a:latin typeface="Calibri" panose="020F0502020204030204" pitchFamily="34" charset="0"/>
                        </a:rPr>
                        <a:t> saavat </a:t>
                      </a:r>
                      <a:r>
                        <a:rPr lang="fi-FI" sz="2400" u="none" strike="noStrike" dirty="0" smtClean="0">
                          <a:effectLst/>
                          <a:latin typeface="Calibri" panose="020F0502020204030204" pitchFamily="34" charset="0"/>
                        </a:rPr>
                        <a:t>lehdet</a:t>
                      </a:r>
                      <a:endParaRPr lang="fi-FI" sz="2400" b="1" i="0" u="none" strike="noStrike" dirty="0">
                        <a:solidFill>
                          <a:srgbClr val="000000"/>
                        </a:solidFill>
                        <a:effectLst/>
                        <a:latin typeface="Calibri" panose="020F0502020204030204" pitchFamily="34" charset="0"/>
                      </a:endParaRPr>
                    </a:p>
                  </a:txBody>
                  <a:tcPr marL="9326" marR="9326" marT="9326" marB="0"/>
                </a:tc>
              </a:tr>
              <a:tr h="237341">
                <a:tc>
                  <a:txBody>
                    <a:bodyPr/>
                    <a:lstStyle/>
                    <a:p>
                      <a:pPr algn="l" fontAlgn="ctr"/>
                      <a:endParaRPr lang="fi-FI" sz="2400" b="1" i="0" u="none" strike="noStrike" dirty="0">
                        <a:solidFill>
                          <a:srgbClr val="000000"/>
                        </a:solidFill>
                        <a:effectLst/>
                        <a:latin typeface="Calibri" panose="020F0502020204030204" pitchFamily="34" charset="0"/>
                      </a:endParaRPr>
                    </a:p>
                  </a:txBody>
                  <a:tcPr marL="9326" marR="9326" marT="9326" marB="0" anchor="ctr"/>
                </a:tc>
                <a:tc>
                  <a:txBody>
                    <a:bodyPr/>
                    <a:lstStyle/>
                    <a:p>
                      <a:pPr algn="r" fontAlgn="b"/>
                      <a:endParaRPr lang="fi-FI" sz="2400" b="1" i="0" u="none" strike="noStrike" dirty="0">
                        <a:solidFill>
                          <a:srgbClr val="000000"/>
                        </a:solidFill>
                        <a:effectLst/>
                        <a:latin typeface="Calibri" panose="020F0502020204030204" pitchFamily="34" charset="0"/>
                      </a:endParaRPr>
                    </a:p>
                  </a:txBody>
                  <a:tcPr marL="9326" marR="9326" marT="9326" marB="0"/>
                </a:tc>
                <a:tc>
                  <a:txBody>
                    <a:bodyPr/>
                    <a:lstStyle/>
                    <a:p>
                      <a:pPr algn="r" fontAlgn="b"/>
                      <a:endParaRPr lang="fi-FI" sz="2400" b="1" i="0" u="none" strike="noStrike" dirty="0">
                        <a:solidFill>
                          <a:srgbClr val="000000"/>
                        </a:solidFill>
                        <a:effectLst/>
                        <a:latin typeface="Calibri" panose="020F0502020204030204" pitchFamily="34" charset="0"/>
                      </a:endParaRPr>
                    </a:p>
                  </a:txBody>
                  <a:tcPr marL="9326" marR="9326" marT="9326" marB="0"/>
                </a:tc>
                <a:tc>
                  <a:txBody>
                    <a:bodyPr/>
                    <a:lstStyle/>
                    <a:p>
                      <a:pPr algn="r" fontAlgn="b"/>
                      <a:endParaRPr lang="fi-FI" sz="2400" b="1" i="0" u="none" strike="noStrike">
                        <a:solidFill>
                          <a:srgbClr val="000000"/>
                        </a:solidFill>
                        <a:effectLst/>
                        <a:latin typeface="Calibri" panose="020F0502020204030204" pitchFamily="34" charset="0"/>
                      </a:endParaRPr>
                    </a:p>
                  </a:txBody>
                  <a:tcPr marL="9326" marR="9326" marT="9326" marB="0"/>
                </a:tc>
              </a:tr>
              <a:tr h="237341">
                <a:tc>
                  <a:txBody>
                    <a:bodyPr/>
                    <a:lstStyle/>
                    <a:p>
                      <a:pPr algn="l" fontAlgn="ctr"/>
                      <a:r>
                        <a:rPr lang="fi-FI" sz="2400" b="1" i="0" u="none" strike="noStrike" dirty="0" smtClean="0">
                          <a:solidFill>
                            <a:srgbClr val="000000"/>
                          </a:solidFill>
                          <a:effectLst/>
                          <a:latin typeface="Calibri" panose="020F0502020204030204" pitchFamily="34" charset="0"/>
                        </a:rPr>
                        <a:t>AMK yht.</a:t>
                      </a:r>
                      <a:endParaRPr lang="fi-FI" sz="2400" b="1" i="0" u="none" strike="noStrike" dirty="0">
                        <a:solidFill>
                          <a:srgbClr val="000000"/>
                        </a:solidFill>
                        <a:effectLst/>
                        <a:latin typeface="Calibri" panose="020F0502020204030204" pitchFamily="34" charset="0"/>
                      </a:endParaRPr>
                    </a:p>
                  </a:txBody>
                  <a:tcPr marL="9326" marR="9326" marT="9326" marB="0" anchor="ctr"/>
                </a:tc>
                <a:tc>
                  <a:txBody>
                    <a:bodyPr/>
                    <a:lstStyle/>
                    <a:p>
                      <a:pPr algn="r" fontAlgn="b"/>
                      <a:r>
                        <a:rPr lang="fi-FI" sz="2400" b="1" u="none" strike="noStrike" dirty="0" smtClean="0">
                          <a:effectLst/>
                          <a:latin typeface="Calibri" panose="020F0502020204030204" pitchFamily="34" charset="0"/>
                        </a:rPr>
                        <a:t>50200</a:t>
                      </a:r>
                      <a:br>
                        <a:rPr lang="fi-FI" sz="2400" b="1" u="none" strike="noStrike" dirty="0" smtClean="0">
                          <a:effectLst/>
                          <a:latin typeface="Calibri" panose="020F0502020204030204" pitchFamily="34" charset="0"/>
                        </a:rPr>
                      </a:br>
                      <a:endParaRPr lang="fi-FI" sz="2400" b="1" i="0" u="none" strike="noStrike" dirty="0">
                        <a:solidFill>
                          <a:srgbClr val="000000"/>
                        </a:solidFill>
                        <a:effectLst/>
                        <a:latin typeface="Calibri" panose="020F0502020204030204" pitchFamily="34" charset="0"/>
                      </a:endParaRPr>
                    </a:p>
                  </a:txBody>
                  <a:tcPr marL="8227" marR="8227" marT="8227" marB="0"/>
                </a:tc>
                <a:tc>
                  <a:txBody>
                    <a:bodyPr/>
                    <a:lstStyle/>
                    <a:p>
                      <a:pPr algn="r" fontAlgn="b"/>
                      <a:r>
                        <a:rPr lang="fi-FI" sz="2400" b="1" u="none" strike="noStrike" dirty="0">
                          <a:effectLst/>
                          <a:latin typeface="Calibri" panose="020F0502020204030204" pitchFamily="34" charset="0"/>
                        </a:rPr>
                        <a:t>58733</a:t>
                      </a:r>
                      <a:endParaRPr lang="fi-FI" sz="2400" b="1" i="0" u="none" strike="noStrike" dirty="0">
                        <a:solidFill>
                          <a:srgbClr val="000000"/>
                        </a:solidFill>
                        <a:effectLst/>
                        <a:latin typeface="Calibri" panose="020F0502020204030204" pitchFamily="34" charset="0"/>
                      </a:endParaRPr>
                    </a:p>
                  </a:txBody>
                  <a:tcPr marL="8227" marR="8227" marT="8227" marB="0"/>
                </a:tc>
                <a:tc>
                  <a:txBody>
                    <a:bodyPr/>
                    <a:lstStyle/>
                    <a:p>
                      <a:pPr algn="r" fontAlgn="b"/>
                      <a:r>
                        <a:rPr lang="fi-FI" sz="2400" b="1" u="none" strike="noStrike" dirty="0">
                          <a:effectLst/>
                          <a:latin typeface="Calibri" panose="020F0502020204030204" pitchFamily="34" charset="0"/>
                        </a:rPr>
                        <a:t>66200</a:t>
                      </a:r>
                      <a:endParaRPr lang="fi-FI" sz="2400" b="1" i="0" u="none" strike="noStrike" dirty="0">
                        <a:solidFill>
                          <a:srgbClr val="000000"/>
                        </a:solidFill>
                        <a:effectLst/>
                        <a:latin typeface="Calibri" panose="020F0502020204030204" pitchFamily="34" charset="0"/>
                      </a:endParaRPr>
                    </a:p>
                  </a:txBody>
                  <a:tcPr marL="8227" marR="8227" marT="8227" marB="0"/>
                </a:tc>
              </a:tr>
              <a:tr h="237341">
                <a:tc>
                  <a:txBody>
                    <a:bodyPr/>
                    <a:lstStyle/>
                    <a:p>
                      <a:pPr algn="l" fontAlgn="ctr"/>
                      <a:r>
                        <a:rPr lang="fi-FI" sz="2400" b="1" u="none" strike="noStrike" dirty="0" smtClean="0">
                          <a:effectLst/>
                          <a:latin typeface="Calibri" panose="020F0502020204030204" pitchFamily="34" charset="0"/>
                        </a:rPr>
                        <a:t>YO yht.</a:t>
                      </a:r>
                      <a:endParaRPr lang="fi-FI" sz="2400" b="1" i="0" u="none" strike="noStrike" dirty="0">
                        <a:solidFill>
                          <a:srgbClr val="000000"/>
                        </a:solidFill>
                        <a:effectLst/>
                        <a:latin typeface="Calibri" panose="020F0502020204030204" pitchFamily="34" charset="0"/>
                      </a:endParaRPr>
                    </a:p>
                  </a:txBody>
                  <a:tcPr marL="9326" marR="9326" marT="9326" marB="0" anchor="ctr"/>
                </a:tc>
                <a:tc>
                  <a:txBody>
                    <a:bodyPr/>
                    <a:lstStyle/>
                    <a:p>
                      <a:pPr algn="r" fontAlgn="b"/>
                      <a:r>
                        <a:rPr lang="fi-FI" sz="2400" b="1" u="none" strike="noStrike" dirty="0" smtClean="0">
                          <a:effectLst/>
                          <a:latin typeface="Calibri" panose="020F0502020204030204" pitchFamily="34" charset="0"/>
                        </a:rPr>
                        <a:t>157167</a:t>
                      </a:r>
                      <a:br>
                        <a:rPr lang="fi-FI" sz="2400" b="1" u="none" strike="noStrike" dirty="0" smtClean="0">
                          <a:effectLst/>
                          <a:latin typeface="Calibri" panose="020F0502020204030204" pitchFamily="34" charset="0"/>
                        </a:rPr>
                      </a:br>
                      <a:endParaRPr lang="fi-FI" sz="2400" b="1" i="0" u="none" strike="noStrike" dirty="0">
                        <a:solidFill>
                          <a:srgbClr val="000000"/>
                        </a:solidFill>
                        <a:effectLst/>
                        <a:latin typeface="Calibri" panose="020F0502020204030204" pitchFamily="34" charset="0"/>
                      </a:endParaRPr>
                    </a:p>
                  </a:txBody>
                  <a:tcPr marL="9326" marR="9326" marT="9326" marB="0"/>
                </a:tc>
                <a:tc>
                  <a:txBody>
                    <a:bodyPr/>
                    <a:lstStyle/>
                    <a:p>
                      <a:pPr algn="r" fontAlgn="b"/>
                      <a:r>
                        <a:rPr lang="fi-FI" sz="2400" b="1" u="none" strike="noStrike" dirty="0">
                          <a:effectLst/>
                          <a:latin typeface="Calibri" panose="020F0502020204030204" pitchFamily="34" charset="0"/>
                        </a:rPr>
                        <a:t>357167</a:t>
                      </a:r>
                      <a:endParaRPr lang="fi-FI" sz="2400" b="1" i="0" u="none" strike="noStrike" dirty="0">
                        <a:solidFill>
                          <a:srgbClr val="000000"/>
                        </a:solidFill>
                        <a:effectLst/>
                        <a:latin typeface="Calibri" panose="020F0502020204030204" pitchFamily="34" charset="0"/>
                      </a:endParaRPr>
                    </a:p>
                  </a:txBody>
                  <a:tcPr marL="9326" marR="9326" marT="9326" marB="0"/>
                </a:tc>
                <a:tc>
                  <a:txBody>
                    <a:bodyPr/>
                    <a:lstStyle/>
                    <a:p>
                      <a:pPr algn="r" fontAlgn="b"/>
                      <a:r>
                        <a:rPr lang="fi-FI" sz="2400" b="1" u="none" strike="noStrike" dirty="0">
                          <a:effectLst/>
                          <a:latin typeface="Calibri" panose="020F0502020204030204" pitchFamily="34" charset="0"/>
                        </a:rPr>
                        <a:t>562500</a:t>
                      </a:r>
                      <a:endParaRPr lang="fi-FI" sz="2400" b="1" i="0" u="none" strike="noStrike" dirty="0">
                        <a:solidFill>
                          <a:srgbClr val="000000"/>
                        </a:solidFill>
                        <a:effectLst/>
                        <a:latin typeface="Calibri" panose="020F0502020204030204" pitchFamily="34" charset="0"/>
                      </a:endParaRPr>
                    </a:p>
                  </a:txBody>
                  <a:tcPr marL="9326" marR="9326" marT="9326" marB="0"/>
                </a:tc>
              </a:tr>
              <a:tr h="237341">
                <a:tc>
                  <a:txBody>
                    <a:bodyPr/>
                    <a:lstStyle/>
                    <a:p>
                      <a:pPr algn="l" fontAlgn="ctr"/>
                      <a:r>
                        <a:rPr lang="fi-FI" sz="2400" b="1" i="0" u="none" strike="noStrike" dirty="0" smtClean="0">
                          <a:solidFill>
                            <a:schemeClr val="accent4">
                              <a:lumMod val="75000"/>
                            </a:schemeClr>
                          </a:solidFill>
                          <a:effectLst/>
                          <a:latin typeface="Calibri" panose="020F0502020204030204" pitchFamily="34" charset="0"/>
                        </a:rPr>
                        <a:t>KAIKKI</a:t>
                      </a:r>
                      <a:endParaRPr lang="fi-FI" sz="2400" b="1" i="0" u="none" strike="noStrike" dirty="0">
                        <a:solidFill>
                          <a:schemeClr val="accent4">
                            <a:lumMod val="75000"/>
                          </a:schemeClr>
                        </a:solidFill>
                        <a:effectLst/>
                        <a:latin typeface="Calibri" panose="020F0502020204030204" pitchFamily="34" charset="0"/>
                      </a:endParaRPr>
                    </a:p>
                  </a:txBody>
                  <a:tcPr marL="9326" marR="9326" marT="9326" marB="0" anchor="ctr"/>
                </a:tc>
                <a:tc>
                  <a:txBody>
                    <a:bodyPr/>
                    <a:lstStyle/>
                    <a:p>
                      <a:pPr algn="r" fontAlgn="b"/>
                      <a:r>
                        <a:rPr lang="fi-FI" sz="2400" b="1" i="0" u="none" strike="noStrike" dirty="0" smtClean="0">
                          <a:solidFill>
                            <a:schemeClr val="accent4">
                              <a:lumMod val="75000"/>
                            </a:schemeClr>
                          </a:solidFill>
                          <a:effectLst/>
                          <a:latin typeface="Calibri" panose="020F0502020204030204" pitchFamily="34" charset="0"/>
                        </a:rPr>
                        <a:t>207367</a:t>
                      </a:r>
                      <a:br>
                        <a:rPr lang="fi-FI" sz="2400" b="1" i="0" u="none" strike="noStrike" dirty="0" smtClean="0">
                          <a:solidFill>
                            <a:schemeClr val="accent4">
                              <a:lumMod val="75000"/>
                            </a:schemeClr>
                          </a:solidFill>
                          <a:effectLst/>
                          <a:latin typeface="Calibri" panose="020F0502020204030204" pitchFamily="34" charset="0"/>
                        </a:rPr>
                      </a:br>
                      <a:endParaRPr lang="fi-FI" sz="2400" b="1" i="0" u="none" strike="noStrike" dirty="0">
                        <a:solidFill>
                          <a:schemeClr val="accent4">
                            <a:lumMod val="75000"/>
                          </a:schemeClr>
                        </a:solidFill>
                        <a:effectLst/>
                        <a:latin typeface="Calibri" panose="020F0502020204030204" pitchFamily="34" charset="0"/>
                      </a:endParaRPr>
                    </a:p>
                  </a:txBody>
                  <a:tcPr marL="9326" marR="9326" marT="9326" marB="0"/>
                </a:tc>
                <a:tc>
                  <a:txBody>
                    <a:bodyPr/>
                    <a:lstStyle/>
                    <a:p>
                      <a:pPr algn="r" fontAlgn="b"/>
                      <a:r>
                        <a:rPr lang="fi-FI" sz="2400" b="1" i="0" u="none" strike="noStrike" dirty="0" smtClean="0">
                          <a:solidFill>
                            <a:schemeClr val="accent4">
                              <a:lumMod val="75000"/>
                            </a:schemeClr>
                          </a:solidFill>
                          <a:effectLst/>
                          <a:latin typeface="Calibri" panose="020F0502020204030204" pitchFamily="34" charset="0"/>
                        </a:rPr>
                        <a:t>415900</a:t>
                      </a:r>
                      <a:endParaRPr lang="fi-FI" sz="2400" b="1" i="0" u="none" strike="noStrike" dirty="0">
                        <a:solidFill>
                          <a:schemeClr val="accent4">
                            <a:lumMod val="75000"/>
                          </a:schemeClr>
                        </a:solidFill>
                        <a:effectLst/>
                        <a:latin typeface="Calibri" panose="020F0502020204030204" pitchFamily="34" charset="0"/>
                      </a:endParaRPr>
                    </a:p>
                  </a:txBody>
                  <a:tcPr marL="9326" marR="9326" marT="9326" marB="0"/>
                </a:tc>
                <a:tc>
                  <a:txBody>
                    <a:bodyPr/>
                    <a:lstStyle/>
                    <a:p>
                      <a:pPr algn="r" fontAlgn="b"/>
                      <a:r>
                        <a:rPr lang="fi-FI" sz="2400" b="1" i="0" u="none" strike="noStrike" dirty="0" smtClean="0">
                          <a:solidFill>
                            <a:schemeClr val="accent4">
                              <a:lumMod val="75000"/>
                            </a:schemeClr>
                          </a:solidFill>
                          <a:effectLst/>
                          <a:latin typeface="Calibri" panose="020F0502020204030204" pitchFamily="34" charset="0"/>
                        </a:rPr>
                        <a:t>628700</a:t>
                      </a:r>
                      <a:endParaRPr lang="fi-FI" sz="2400" b="1" i="0" u="none" strike="noStrike" dirty="0">
                        <a:solidFill>
                          <a:schemeClr val="accent4">
                            <a:lumMod val="75000"/>
                          </a:schemeClr>
                        </a:solidFill>
                        <a:effectLst/>
                        <a:latin typeface="Calibri" panose="020F0502020204030204" pitchFamily="34" charset="0"/>
                      </a:endParaRPr>
                    </a:p>
                  </a:txBody>
                  <a:tcPr marL="9326" marR="9326" marT="9326" marB="0"/>
                </a:tc>
              </a:tr>
            </a:tbl>
          </a:graphicData>
        </a:graphic>
      </p:graphicFrame>
      <p:sp>
        <p:nvSpPr>
          <p:cNvPr id="13" name="Title 1"/>
          <p:cNvSpPr txBox="1">
            <a:spLocks/>
          </p:cNvSpPr>
          <p:nvPr/>
        </p:nvSpPr>
        <p:spPr>
          <a:xfrm>
            <a:off x="241176" y="44624"/>
            <a:ext cx="9299376" cy="864096"/>
          </a:xfrm>
          <a:prstGeom prst="rect">
            <a:avLst/>
          </a:prstGeom>
        </p:spPr>
        <p:txBody>
          <a:bodyPr anchor="t">
            <a:noAutofit/>
          </a:bodyPr>
          <a:lstStyle>
            <a:lvl1pPr algn="l" defTabSz="914400" rtl="0" eaLnBrk="1" latinLnBrk="0" hangingPunct="1">
              <a:spcBef>
                <a:spcPct val="0"/>
              </a:spcBef>
              <a:buNone/>
              <a:defRPr sz="3200" b="1" kern="1200">
                <a:solidFill>
                  <a:srgbClr val="002060"/>
                </a:solidFill>
                <a:latin typeface="+mj-lt"/>
                <a:ea typeface="+mj-ea"/>
                <a:cs typeface="+mj-cs"/>
              </a:defRPr>
            </a:lvl1pPr>
          </a:lstStyle>
          <a:p>
            <a:r>
              <a:rPr lang="fi-FI" sz="6600" dirty="0" smtClean="0">
                <a:latin typeface="Calibri" panose="020F0502020204030204" pitchFamily="34" charset="0"/>
              </a:rPr>
              <a:t>Vaiheittain eteenpäin </a:t>
            </a:r>
            <a:endParaRPr lang="fi-FI" sz="6600" dirty="0">
              <a:latin typeface="Calibri" panose="020F0502020204030204" pitchFamily="34" charset="0"/>
            </a:endParaRPr>
          </a:p>
        </p:txBody>
      </p:sp>
      <p:sp>
        <p:nvSpPr>
          <p:cNvPr id="14" name="TextBox 13"/>
          <p:cNvSpPr txBox="1"/>
          <p:nvPr/>
        </p:nvSpPr>
        <p:spPr>
          <a:xfrm>
            <a:off x="1763688" y="4869160"/>
            <a:ext cx="755576" cy="1200329"/>
          </a:xfrm>
          <a:prstGeom prst="rect">
            <a:avLst/>
          </a:prstGeom>
          <a:noFill/>
        </p:spPr>
        <p:txBody>
          <a:bodyPr wrap="square" rtlCol="0">
            <a:spAutoFit/>
          </a:bodyPr>
          <a:lstStyle/>
          <a:p>
            <a:r>
              <a:rPr lang="fi-FI" sz="7200" dirty="0" smtClean="0">
                <a:solidFill>
                  <a:srgbClr val="002060"/>
                </a:solidFill>
                <a:latin typeface="Calibri" panose="020F0502020204030204" pitchFamily="34" charset="0"/>
              </a:rPr>
              <a:t>€</a:t>
            </a:r>
            <a:endParaRPr lang="fi-FI" sz="7200" dirty="0">
              <a:solidFill>
                <a:srgbClr val="002060"/>
              </a:solidFill>
              <a:latin typeface="Calibri" panose="020F0502020204030204" pitchFamily="34" charset="0"/>
            </a:endParaRPr>
          </a:p>
        </p:txBody>
      </p:sp>
      <p:sp>
        <p:nvSpPr>
          <p:cNvPr id="15" name="TextBox 14"/>
          <p:cNvSpPr txBox="1"/>
          <p:nvPr/>
        </p:nvSpPr>
        <p:spPr>
          <a:xfrm>
            <a:off x="899592" y="4604935"/>
            <a:ext cx="755576" cy="1200329"/>
          </a:xfrm>
          <a:prstGeom prst="rect">
            <a:avLst/>
          </a:prstGeom>
          <a:noFill/>
        </p:spPr>
        <p:txBody>
          <a:bodyPr wrap="square" rtlCol="0">
            <a:spAutoFit/>
          </a:bodyPr>
          <a:lstStyle/>
          <a:p>
            <a:r>
              <a:rPr lang="fi-FI" sz="7200" dirty="0" smtClean="0">
                <a:solidFill>
                  <a:srgbClr val="002060"/>
                </a:solidFill>
                <a:latin typeface="Calibri" panose="020F0502020204030204" pitchFamily="34" charset="0"/>
              </a:rPr>
              <a:t>€</a:t>
            </a:r>
            <a:endParaRPr lang="fi-FI" sz="7200" dirty="0">
              <a:solidFill>
                <a:srgbClr val="002060"/>
              </a:solidFill>
              <a:latin typeface="Calibri" panose="020F0502020204030204" pitchFamily="34" charset="0"/>
            </a:endParaRPr>
          </a:p>
        </p:txBody>
      </p:sp>
      <p:sp>
        <p:nvSpPr>
          <p:cNvPr id="5" name="Rectangle 4"/>
          <p:cNvSpPr/>
          <p:nvPr/>
        </p:nvSpPr>
        <p:spPr>
          <a:xfrm>
            <a:off x="2987824" y="5136808"/>
            <a:ext cx="4387098" cy="452432"/>
          </a:xfrm>
          <a:prstGeom prst="rect">
            <a:avLst/>
          </a:prstGeom>
        </p:spPr>
        <p:txBody>
          <a:bodyPr wrap="none">
            <a:spAutoFit/>
          </a:bodyPr>
          <a:lstStyle/>
          <a:p>
            <a:pPr lvl="0">
              <a:lnSpc>
                <a:spcPct val="90000"/>
              </a:lnSpc>
              <a:spcBef>
                <a:spcPts val="1000"/>
              </a:spcBef>
              <a:defRPr/>
            </a:pPr>
            <a:r>
              <a:rPr lang="fi-FI" sz="2600" b="1" dirty="0" smtClean="0">
                <a:solidFill>
                  <a:sysClr val="windowText" lastClr="000000"/>
                </a:solidFill>
                <a:latin typeface="Calibri" panose="020F0502020204030204"/>
              </a:rPr>
              <a:t>Kolmen vuoden sitoutuminen.</a:t>
            </a:r>
            <a:endParaRPr lang="fi-FI" sz="2600" b="1" dirty="0">
              <a:solidFill>
                <a:sysClr val="windowText" lastClr="000000"/>
              </a:solidFill>
              <a:latin typeface="Calibri" panose="020F0502020204030204"/>
            </a:endParaRPr>
          </a:p>
        </p:txBody>
      </p:sp>
      <p:sp>
        <p:nvSpPr>
          <p:cNvPr id="6" name="Date Placeholder 5"/>
          <p:cNvSpPr>
            <a:spLocks noGrp="1"/>
          </p:cNvSpPr>
          <p:nvPr>
            <p:ph type="dt" sz="half" idx="10"/>
          </p:nvPr>
        </p:nvSpPr>
        <p:spPr/>
        <p:txBody>
          <a:bodyPr/>
          <a:lstStyle/>
          <a:p>
            <a:r>
              <a:rPr lang="fi-FI" dirty="0" smtClean="0">
                <a:latin typeface="Calibri" panose="020F0502020204030204" pitchFamily="34" charset="0"/>
              </a:rPr>
              <a:t>28.8.2017</a:t>
            </a:r>
            <a:endParaRPr lang="fi-FI" dirty="0">
              <a:latin typeface="Calibri" panose="020F0502020204030204" pitchFamily="34" charset="0"/>
            </a:endParaRPr>
          </a:p>
        </p:txBody>
      </p:sp>
      <p:sp>
        <p:nvSpPr>
          <p:cNvPr id="7" name="Footer Placeholder 6"/>
          <p:cNvSpPr>
            <a:spLocks noGrp="1"/>
          </p:cNvSpPr>
          <p:nvPr>
            <p:ph type="ftr" sz="quarter" idx="11"/>
          </p:nvPr>
        </p:nvSpPr>
        <p:spPr/>
        <p:txBody>
          <a:bodyPr/>
          <a:lstStyle/>
          <a:p>
            <a:r>
              <a:rPr lang="fi-FI" smtClean="0">
                <a:latin typeface="Calibri" panose="020F0502020204030204" pitchFamily="34" charset="0"/>
              </a:rPr>
              <a:t>Kotilava-rahoitusmalli avoinna uusille lehdille/Riitta Koikkalainen/CCBY</a:t>
            </a:r>
            <a:endParaRPr lang="fi-FI" dirty="0">
              <a:latin typeface="Calibri" panose="020F0502020204030204" pitchFamily="34" charset="0"/>
            </a:endParaRPr>
          </a:p>
        </p:txBody>
      </p:sp>
    </p:spTree>
    <p:extLst>
      <p:ext uri="{BB962C8B-B14F-4D97-AF65-F5344CB8AC3E}">
        <p14:creationId xmlns:p14="http://schemas.microsoft.com/office/powerpoint/2010/main" val="4252986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76672"/>
            <a:ext cx="7776864" cy="864096"/>
          </a:xfrm>
        </p:spPr>
        <p:txBody>
          <a:bodyPr anchor="t">
            <a:noAutofit/>
          </a:bodyPr>
          <a:lstStyle/>
          <a:p>
            <a:r>
              <a:rPr lang="fi-FI" sz="6600" dirty="0" smtClean="0">
                <a:latin typeface="Calibri" panose="020F0502020204030204" pitchFamily="34" charset="0"/>
              </a:rPr>
              <a:t>Eteneminen ajassa: </a:t>
            </a:r>
            <a:endParaRPr lang="fi-FI" sz="6600" dirty="0">
              <a:latin typeface="Calibri" panose="020F0502020204030204" pitchFamily="34" charset="0"/>
            </a:endParaRPr>
          </a:p>
        </p:txBody>
      </p:sp>
      <p:sp>
        <p:nvSpPr>
          <p:cNvPr id="10" name="Slide Number Placeholder 9"/>
          <p:cNvSpPr>
            <a:spLocks noGrp="1"/>
          </p:cNvSpPr>
          <p:nvPr>
            <p:ph type="sldNum" sz="quarter" idx="12"/>
          </p:nvPr>
        </p:nvSpPr>
        <p:spPr/>
        <p:txBody>
          <a:bodyPr/>
          <a:lstStyle/>
          <a:p>
            <a:fld id="{BA6DB2CC-113E-473F-8BF9-3B1AFD6D7C80}" type="slidenum">
              <a:rPr lang="fi-FI" smtClean="0">
                <a:latin typeface="Calibri" panose="020F0502020204030204" pitchFamily="34" charset="0"/>
              </a:rPr>
              <a:pPr/>
              <a:t>13</a:t>
            </a:fld>
            <a:endParaRPr lang="fi-FI">
              <a:latin typeface="Calibri" panose="020F0502020204030204" pitchFamily="34" charset="0"/>
            </a:endParaRPr>
          </a:p>
        </p:txBody>
      </p:sp>
      <p:sp>
        <p:nvSpPr>
          <p:cNvPr id="5" name="Rectangle 4"/>
          <p:cNvSpPr/>
          <p:nvPr/>
        </p:nvSpPr>
        <p:spPr>
          <a:xfrm>
            <a:off x="539552" y="1659572"/>
            <a:ext cx="7560840" cy="3785652"/>
          </a:xfrm>
          <a:prstGeom prst="rect">
            <a:avLst/>
          </a:prstGeom>
        </p:spPr>
        <p:txBody>
          <a:bodyPr wrap="square">
            <a:spAutoFit/>
          </a:bodyPr>
          <a:lstStyle/>
          <a:p>
            <a:r>
              <a:rPr lang="fi-FI" sz="2400" b="1" dirty="0" smtClean="0">
                <a:solidFill>
                  <a:schemeClr val="accent4">
                    <a:lumMod val="75000"/>
                  </a:schemeClr>
                </a:solidFill>
                <a:latin typeface="Calibri" panose="020F0502020204030204" pitchFamily="34" charset="0"/>
                <a:ea typeface="+mj-ea"/>
                <a:cs typeface="+mj-cs"/>
              </a:rPr>
              <a:t>2016–2017</a:t>
            </a:r>
            <a:r>
              <a:rPr lang="fi-FI" sz="2400" b="1" dirty="0" smtClean="0">
                <a:solidFill>
                  <a:srgbClr val="002060"/>
                </a:solidFill>
                <a:latin typeface="Calibri" panose="020F0502020204030204" pitchFamily="34" charset="0"/>
                <a:ea typeface="+mj-ea"/>
                <a:cs typeface="+mj-cs"/>
              </a:rPr>
              <a:t> konsortiolehtiä 11 kpl (rahoituskokeiluun osallistuvat lehdet); rahoitusneuvottelut  </a:t>
            </a:r>
          </a:p>
          <a:p>
            <a:pPr marL="571500" indent="-571500">
              <a:buFont typeface="Arial" panose="020B0604020202020204" pitchFamily="34" charset="0"/>
              <a:buChar char="•"/>
            </a:pPr>
            <a:endParaRPr lang="fi-FI" sz="2400" b="1" dirty="0">
              <a:solidFill>
                <a:srgbClr val="002060"/>
              </a:solidFill>
              <a:latin typeface="Calibri" panose="020F0502020204030204" pitchFamily="34" charset="0"/>
              <a:ea typeface="+mj-ea"/>
              <a:cs typeface="+mj-cs"/>
            </a:endParaRPr>
          </a:p>
          <a:p>
            <a:r>
              <a:rPr lang="fi-FI" sz="2400" b="1" dirty="0" smtClean="0">
                <a:solidFill>
                  <a:schemeClr val="accent4">
                    <a:lumMod val="75000"/>
                  </a:schemeClr>
                </a:solidFill>
                <a:latin typeface="Calibri" panose="020F0502020204030204" pitchFamily="34" charset="0"/>
                <a:ea typeface="+mj-ea"/>
                <a:cs typeface="+mj-cs"/>
              </a:rPr>
              <a:t>2018</a:t>
            </a:r>
            <a:r>
              <a:rPr lang="fi-FI" sz="2400" b="1" dirty="0" smtClean="0">
                <a:solidFill>
                  <a:srgbClr val="002060"/>
                </a:solidFill>
                <a:latin typeface="Calibri" panose="020F0502020204030204" pitchFamily="34" charset="0"/>
                <a:ea typeface="+mj-ea"/>
                <a:cs typeface="+mj-cs"/>
              </a:rPr>
              <a:t> konsortiolehtiä 30 kpl; konsortion toiminnan hienosäätöä</a:t>
            </a:r>
          </a:p>
          <a:p>
            <a:pPr marL="571500" indent="-571500">
              <a:buFont typeface="Arial" panose="020B0604020202020204" pitchFamily="34" charset="0"/>
              <a:buChar char="•"/>
            </a:pPr>
            <a:endParaRPr lang="fi-FI" sz="2400" b="1" dirty="0">
              <a:solidFill>
                <a:srgbClr val="002060"/>
              </a:solidFill>
              <a:latin typeface="Calibri" panose="020F0502020204030204" pitchFamily="34" charset="0"/>
              <a:ea typeface="+mj-ea"/>
              <a:cs typeface="+mj-cs"/>
            </a:endParaRPr>
          </a:p>
          <a:p>
            <a:r>
              <a:rPr lang="fi-FI" sz="2400" b="1" dirty="0" smtClean="0">
                <a:solidFill>
                  <a:schemeClr val="accent4">
                    <a:lumMod val="75000"/>
                  </a:schemeClr>
                </a:solidFill>
                <a:latin typeface="Calibri" panose="020F0502020204030204" pitchFamily="34" charset="0"/>
                <a:ea typeface="+mj-ea"/>
                <a:cs typeface="+mj-cs"/>
              </a:rPr>
              <a:t>2019</a:t>
            </a:r>
            <a:r>
              <a:rPr lang="fi-FI" sz="2400" b="1" dirty="0" smtClean="0">
                <a:solidFill>
                  <a:srgbClr val="002060"/>
                </a:solidFill>
                <a:latin typeface="Calibri" panose="020F0502020204030204" pitchFamily="34" charset="0"/>
                <a:ea typeface="+mj-ea"/>
                <a:cs typeface="+mj-cs"/>
              </a:rPr>
              <a:t> konsortiolehtiä 60 kpl; konsortion toiminta vakiintuu</a:t>
            </a:r>
          </a:p>
          <a:p>
            <a:endParaRPr lang="fi-FI" sz="2400" b="1" dirty="0">
              <a:solidFill>
                <a:srgbClr val="002060"/>
              </a:solidFill>
              <a:latin typeface="Calibri" panose="020F0502020204030204" pitchFamily="34" charset="0"/>
              <a:ea typeface="+mj-ea"/>
              <a:cs typeface="+mj-cs"/>
            </a:endParaRPr>
          </a:p>
          <a:p>
            <a:r>
              <a:rPr lang="fi-FI" sz="2400" b="1" dirty="0" smtClean="0">
                <a:solidFill>
                  <a:schemeClr val="accent4">
                    <a:lumMod val="75000"/>
                  </a:schemeClr>
                </a:solidFill>
                <a:latin typeface="Calibri" panose="020F0502020204030204" pitchFamily="34" charset="0"/>
                <a:ea typeface="+mj-ea"/>
                <a:cs typeface="+mj-cs"/>
              </a:rPr>
              <a:t>2020 </a:t>
            </a:r>
            <a:r>
              <a:rPr lang="fi-FI" sz="2400" b="1" dirty="0" smtClean="0">
                <a:solidFill>
                  <a:srgbClr val="002060"/>
                </a:solidFill>
                <a:latin typeface="Calibri" panose="020F0502020204030204" pitchFamily="34" charset="0"/>
                <a:ea typeface="+mj-ea"/>
                <a:cs typeface="+mj-cs"/>
              </a:rPr>
              <a:t>kaikki valtionapua saavat kotimaiset tiedelehdet; konsortion toiminta vakiintunut</a:t>
            </a:r>
            <a:endParaRPr lang="fi-FI" sz="2400" dirty="0"/>
          </a:p>
        </p:txBody>
      </p:sp>
      <p:sp>
        <p:nvSpPr>
          <p:cNvPr id="3" name="Date Placeholder 2"/>
          <p:cNvSpPr>
            <a:spLocks noGrp="1"/>
          </p:cNvSpPr>
          <p:nvPr>
            <p:ph type="dt" sz="half" idx="10"/>
          </p:nvPr>
        </p:nvSpPr>
        <p:spPr/>
        <p:txBody>
          <a:bodyPr/>
          <a:lstStyle/>
          <a:p>
            <a:r>
              <a:rPr lang="fi-FI" dirty="0" smtClean="0">
                <a:latin typeface="Calibri" panose="020F0502020204030204" pitchFamily="34" charset="0"/>
              </a:rPr>
              <a:t>28.8.2017</a:t>
            </a:r>
            <a:endParaRPr lang="fi-FI" dirty="0">
              <a:latin typeface="Calibri" panose="020F0502020204030204" pitchFamily="34" charset="0"/>
            </a:endParaRPr>
          </a:p>
        </p:txBody>
      </p:sp>
      <p:sp>
        <p:nvSpPr>
          <p:cNvPr id="4" name="Footer Placeholder 3"/>
          <p:cNvSpPr>
            <a:spLocks noGrp="1"/>
          </p:cNvSpPr>
          <p:nvPr>
            <p:ph type="ftr" sz="quarter" idx="11"/>
          </p:nvPr>
        </p:nvSpPr>
        <p:spPr/>
        <p:txBody>
          <a:bodyPr/>
          <a:lstStyle/>
          <a:p>
            <a:r>
              <a:rPr lang="fi-FI" smtClean="0">
                <a:latin typeface="Calibri" panose="020F0502020204030204" pitchFamily="34" charset="0"/>
              </a:rPr>
              <a:t>Kotilava-rahoitusmalli avoinna uusille lehdille/Riitta Koikkalainen/CCBY</a:t>
            </a:r>
            <a:endParaRPr lang="fi-FI" dirty="0">
              <a:latin typeface="Calibri" panose="020F0502020204030204" pitchFamily="34" charset="0"/>
            </a:endParaRPr>
          </a:p>
        </p:txBody>
      </p:sp>
    </p:spTree>
    <p:extLst>
      <p:ext uri="{BB962C8B-B14F-4D97-AF65-F5344CB8AC3E}">
        <p14:creationId xmlns:p14="http://schemas.microsoft.com/office/powerpoint/2010/main" val="3039760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p:txBody>
          <a:bodyPr>
            <a:noAutofit/>
          </a:bodyPr>
          <a:lstStyle/>
          <a:p>
            <a:r>
              <a:rPr lang="fi-FI" sz="6600" dirty="0" smtClean="0">
                <a:latin typeface="Calibri" panose="020F0502020204030204" pitchFamily="34" charset="0"/>
              </a:rPr>
              <a:t>Rahoittaja ja </a:t>
            </a:r>
            <a:r>
              <a:rPr lang="fi-FI" sz="6600" dirty="0">
                <a:latin typeface="Calibri" panose="020F0502020204030204" pitchFamily="34" charset="0"/>
              </a:rPr>
              <a:t>Kotilava</a:t>
            </a:r>
          </a:p>
        </p:txBody>
      </p:sp>
      <p:sp>
        <p:nvSpPr>
          <p:cNvPr id="6" name="Tekstin paikkamerkki 5"/>
          <p:cNvSpPr>
            <a:spLocks noGrp="1"/>
          </p:cNvSpPr>
          <p:nvPr>
            <p:ph type="body" idx="1"/>
          </p:nvPr>
        </p:nvSpPr>
        <p:spPr>
          <a:xfrm>
            <a:off x="631652" y="1340768"/>
            <a:ext cx="3868340" cy="576065"/>
          </a:xfrm>
        </p:spPr>
        <p:txBody>
          <a:bodyPr>
            <a:noAutofit/>
          </a:bodyPr>
          <a:lstStyle/>
          <a:p>
            <a:r>
              <a:rPr lang="fi-FI" b="1" dirty="0" smtClean="0">
                <a:latin typeface="Calibri" panose="020F0502020204030204" pitchFamily="34" charset="0"/>
              </a:rPr>
              <a:t>Rahoittaja </a:t>
            </a:r>
            <a:r>
              <a:rPr lang="fi-FI" sz="4400" b="1" dirty="0">
                <a:latin typeface="Calibri" panose="020F0502020204030204" pitchFamily="34" charset="0"/>
              </a:rPr>
              <a:t>		</a:t>
            </a:r>
          </a:p>
        </p:txBody>
      </p:sp>
      <p:sp>
        <p:nvSpPr>
          <p:cNvPr id="7" name="Sisällön paikkamerkki 6"/>
          <p:cNvSpPr>
            <a:spLocks noGrp="1"/>
          </p:cNvSpPr>
          <p:nvPr>
            <p:ph sz="half" idx="2"/>
          </p:nvPr>
        </p:nvSpPr>
        <p:spPr>
          <a:xfrm>
            <a:off x="5096148" y="2060848"/>
            <a:ext cx="3868340" cy="2866636"/>
          </a:xfrm>
        </p:spPr>
        <p:txBody>
          <a:bodyPr>
            <a:noAutofit/>
          </a:bodyPr>
          <a:lstStyle/>
          <a:p>
            <a:pPr>
              <a:buFont typeface="Arial" panose="020B0604020202020204" pitchFamily="34" charset="0"/>
              <a:buChar char="•"/>
            </a:pPr>
            <a:r>
              <a:rPr lang="fi-FI" sz="1800" dirty="0">
                <a:latin typeface="Calibri" panose="020F0502020204030204" pitchFamily="34" charset="0"/>
              </a:rPr>
              <a:t>Konsortion jäseneksi – vuosimaksu 1500 €</a:t>
            </a:r>
          </a:p>
          <a:p>
            <a:pPr>
              <a:buFont typeface="Arial" panose="020B0604020202020204" pitchFamily="34" charset="0"/>
              <a:buChar char="•"/>
            </a:pPr>
            <a:r>
              <a:rPr lang="fi-FI" sz="1800" dirty="0">
                <a:latin typeface="Calibri" panose="020F0502020204030204" pitchFamily="34" charset="0"/>
              </a:rPr>
              <a:t>Maksamaan artikkelimaksun 800 €/artikkeli tutkijoidensa julkaisemista artikkeleista </a:t>
            </a:r>
            <a:r>
              <a:rPr lang="fi-FI" sz="1800" dirty="0" err="1">
                <a:latin typeface="Calibri" panose="020F0502020204030204" pitchFamily="34" charset="0"/>
              </a:rPr>
              <a:t>Juulista</a:t>
            </a:r>
            <a:r>
              <a:rPr lang="fi-FI" sz="1800" dirty="0">
                <a:latin typeface="Calibri" panose="020F0502020204030204" pitchFamily="34" charset="0"/>
              </a:rPr>
              <a:t> kerätyn datan perusteella</a:t>
            </a:r>
          </a:p>
          <a:p>
            <a:pPr>
              <a:buFont typeface="Arial" panose="020B0604020202020204" pitchFamily="34" charset="0"/>
              <a:buChar char="•"/>
            </a:pPr>
            <a:r>
              <a:rPr lang="fi-FI" sz="1800" dirty="0">
                <a:latin typeface="Calibri" panose="020F0502020204030204" pitchFamily="34" charset="0"/>
              </a:rPr>
              <a:t>Konsortion rahoitusosuus vuosien 2013–2015 artikkelimäärien perusteella 1 500–151 000 € </a:t>
            </a:r>
          </a:p>
          <a:p>
            <a:pPr>
              <a:buFont typeface="Arial" panose="020B0604020202020204" pitchFamily="34" charset="0"/>
              <a:buChar char="•"/>
            </a:pPr>
            <a:endParaRPr lang="fi-FI" sz="1800" dirty="0">
              <a:latin typeface="Calibri" panose="020F0502020204030204" pitchFamily="34" charset="0"/>
            </a:endParaRPr>
          </a:p>
        </p:txBody>
      </p:sp>
      <p:sp>
        <p:nvSpPr>
          <p:cNvPr id="8" name="Tekstin paikkamerkki 7"/>
          <p:cNvSpPr>
            <a:spLocks noGrp="1"/>
          </p:cNvSpPr>
          <p:nvPr>
            <p:ph type="body" sz="quarter" idx="3"/>
          </p:nvPr>
        </p:nvSpPr>
        <p:spPr>
          <a:xfrm>
            <a:off x="4936456" y="1340768"/>
            <a:ext cx="2947912" cy="495828"/>
          </a:xfrm>
        </p:spPr>
        <p:txBody>
          <a:bodyPr>
            <a:normAutofit/>
          </a:bodyPr>
          <a:lstStyle/>
          <a:p>
            <a:r>
              <a:rPr lang="fi-FI" b="1" dirty="0">
                <a:latin typeface="Calibri" panose="020F0502020204030204" pitchFamily="34" charset="0"/>
              </a:rPr>
              <a:t>R</a:t>
            </a:r>
            <a:r>
              <a:rPr lang="fi-FI" b="1" dirty="0" smtClean="0">
                <a:latin typeface="Calibri" panose="020F0502020204030204" pitchFamily="34" charset="0"/>
              </a:rPr>
              <a:t>ahoittaja sitoutuu</a:t>
            </a:r>
            <a:endParaRPr lang="fi-FI" b="1" dirty="0">
              <a:latin typeface="Calibri" panose="020F0502020204030204" pitchFamily="34" charset="0"/>
            </a:endParaRPr>
          </a:p>
        </p:txBody>
      </p:sp>
      <p:sp>
        <p:nvSpPr>
          <p:cNvPr id="9" name="Sisällön paikkamerkki 8"/>
          <p:cNvSpPr>
            <a:spLocks noGrp="1"/>
          </p:cNvSpPr>
          <p:nvPr>
            <p:ph sz="quarter" idx="4"/>
          </p:nvPr>
        </p:nvSpPr>
        <p:spPr>
          <a:xfrm>
            <a:off x="674241" y="2060848"/>
            <a:ext cx="4041775" cy="3384376"/>
          </a:xfrm>
        </p:spPr>
        <p:txBody>
          <a:bodyPr>
            <a:normAutofit/>
          </a:bodyPr>
          <a:lstStyle/>
          <a:p>
            <a:pPr>
              <a:buFont typeface="Arial" panose="020B0604020202020204" pitchFamily="34" charset="0"/>
              <a:buChar char="•"/>
            </a:pPr>
            <a:r>
              <a:rPr lang="fi-FI" sz="1800" dirty="0" smtClean="0">
                <a:latin typeface="Calibri" panose="020F0502020204030204" pitchFamily="34" charset="0"/>
              </a:rPr>
              <a:t>Saa rahoitusmallin </a:t>
            </a:r>
            <a:r>
              <a:rPr lang="fi-FI" sz="1800" dirty="0">
                <a:latin typeface="Calibri" panose="020F0502020204030204" pitchFamily="34" charset="0"/>
              </a:rPr>
              <a:t>mukaisen </a:t>
            </a:r>
            <a:r>
              <a:rPr lang="fi-FI" sz="1800" dirty="0" smtClean="0">
                <a:latin typeface="Calibri" panose="020F0502020204030204" pitchFamily="34" charset="0"/>
              </a:rPr>
              <a:t>tuoton julkaistuista teksteistä</a:t>
            </a:r>
            <a:endParaRPr lang="fi-FI" sz="1800" dirty="0">
              <a:latin typeface="Calibri" panose="020F0502020204030204" pitchFamily="34" charset="0"/>
            </a:endParaRPr>
          </a:p>
          <a:p>
            <a:pPr>
              <a:buFont typeface="Arial" panose="020B0604020202020204" pitchFamily="34" charset="0"/>
              <a:buChar char="•"/>
            </a:pPr>
            <a:r>
              <a:rPr lang="fi-FI" sz="1800" dirty="0" smtClean="0">
                <a:latin typeface="Calibri" panose="020F0502020204030204" pitchFamily="34" charset="0"/>
              </a:rPr>
              <a:t>Turvaa </a:t>
            </a:r>
            <a:r>
              <a:rPr lang="fi-FI" sz="1800" dirty="0">
                <a:latin typeface="Calibri" panose="020F0502020204030204" pitchFamily="34" charset="0"/>
              </a:rPr>
              <a:t>kotimaisten tiedelehtien olemassaolon julkaisukanavina </a:t>
            </a:r>
          </a:p>
          <a:p>
            <a:pPr>
              <a:buFont typeface="Arial" panose="020B0604020202020204" pitchFamily="34" charset="0"/>
              <a:buChar char="•"/>
            </a:pPr>
            <a:r>
              <a:rPr lang="fi-FI" sz="1800" dirty="0" smtClean="0">
                <a:latin typeface="Calibri" panose="020F0502020204030204" pitchFamily="34" charset="0"/>
              </a:rPr>
              <a:t>Saa näkyvyyttä </a:t>
            </a:r>
            <a:r>
              <a:rPr lang="fi-FI" sz="1800" dirty="0">
                <a:latin typeface="Calibri" panose="020F0502020204030204" pitchFamily="34" charset="0"/>
              </a:rPr>
              <a:t>ja vaikuttavuutta sekä kansallisesti että kansainvälisesti (esim. </a:t>
            </a:r>
            <a:r>
              <a:rPr lang="fi-FI" sz="1800" dirty="0" err="1">
                <a:latin typeface="Calibri" panose="020F0502020204030204" pitchFamily="34" charset="0"/>
              </a:rPr>
              <a:t>GoogleScholar</a:t>
            </a:r>
            <a:r>
              <a:rPr lang="fi-FI" sz="1800" dirty="0">
                <a:latin typeface="Calibri" panose="020F0502020204030204" pitchFamily="34" charset="0"/>
              </a:rPr>
              <a:t>)</a:t>
            </a:r>
          </a:p>
          <a:p>
            <a:pPr>
              <a:buFont typeface="Arial" panose="020B0604020202020204" pitchFamily="34" charset="0"/>
              <a:buChar char="•"/>
            </a:pPr>
            <a:r>
              <a:rPr lang="fi-FI" sz="1800" dirty="0" smtClean="0">
                <a:latin typeface="Calibri" panose="020F0502020204030204" pitchFamily="34" charset="0"/>
              </a:rPr>
              <a:t>Säästää </a:t>
            </a:r>
            <a:r>
              <a:rPr lang="fi-FI" sz="1800" dirty="0">
                <a:latin typeface="Calibri" panose="020F0502020204030204" pitchFamily="34" charset="0"/>
              </a:rPr>
              <a:t>(artikkeli- ja tilausmaksut sekä käsittely)</a:t>
            </a:r>
          </a:p>
          <a:p>
            <a:pPr>
              <a:buFont typeface="Arial" panose="020B0604020202020204" pitchFamily="34" charset="0"/>
              <a:buChar char="•"/>
            </a:pPr>
            <a:r>
              <a:rPr lang="fi-FI" sz="1800" b="1" dirty="0" smtClean="0">
                <a:latin typeface="Calibri" panose="020F0502020204030204" pitchFamily="34" charset="0"/>
              </a:rPr>
              <a:t>Edistää </a:t>
            </a:r>
            <a:r>
              <a:rPr lang="fi-FI" sz="1800" b="1" dirty="0">
                <a:latin typeface="Calibri" panose="020F0502020204030204" pitchFamily="34" charset="0"/>
              </a:rPr>
              <a:t>tieteen </a:t>
            </a:r>
            <a:r>
              <a:rPr lang="fi-FI" sz="1800" b="1" dirty="0" smtClean="0">
                <a:latin typeface="Calibri" panose="020F0502020204030204" pitchFamily="34" charset="0"/>
              </a:rPr>
              <a:t>avoimuutta</a:t>
            </a:r>
            <a:endParaRPr lang="fi-FI" sz="1800" dirty="0">
              <a:latin typeface="Calibri" panose="020F0502020204030204" pitchFamily="34" charset="0"/>
            </a:endParaRPr>
          </a:p>
        </p:txBody>
      </p:sp>
      <p:sp>
        <p:nvSpPr>
          <p:cNvPr id="5" name="Slide Number Placeholder 4"/>
          <p:cNvSpPr>
            <a:spLocks noGrp="1"/>
          </p:cNvSpPr>
          <p:nvPr>
            <p:ph type="sldNum" sz="quarter" idx="12"/>
          </p:nvPr>
        </p:nvSpPr>
        <p:spPr/>
        <p:txBody>
          <a:bodyPr/>
          <a:lstStyle/>
          <a:p>
            <a:fld id="{BA6DB2CC-113E-473F-8BF9-3B1AFD6D7C80}" type="slidenum">
              <a:rPr lang="fi-FI" smtClean="0">
                <a:latin typeface="Calibri" panose="020F0502020204030204" pitchFamily="34" charset="0"/>
              </a:rPr>
              <a:pPr/>
              <a:t>14</a:t>
            </a:fld>
            <a:endParaRPr lang="fi-FI">
              <a:latin typeface="Calibri" panose="020F0502020204030204" pitchFamily="34" charset="0"/>
            </a:endParaRPr>
          </a:p>
        </p:txBody>
      </p:sp>
      <p:sp>
        <p:nvSpPr>
          <p:cNvPr id="10" name="Date Placeholder 9"/>
          <p:cNvSpPr>
            <a:spLocks noGrp="1"/>
          </p:cNvSpPr>
          <p:nvPr>
            <p:ph type="dt" sz="half" idx="10"/>
          </p:nvPr>
        </p:nvSpPr>
        <p:spPr/>
        <p:txBody>
          <a:bodyPr/>
          <a:lstStyle/>
          <a:p>
            <a:r>
              <a:rPr lang="fi-FI" dirty="0" smtClean="0">
                <a:latin typeface="Calibri" panose="020F0502020204030204" pitchFamily="34" charset="0"/>
              </a:rPr>
              <a:t>28.8.2017</a:t>
            </a:r>
            <a:endParaRPr lang="fi-FI" dirty="0">
              <a:latin typeface="Calibri" panose="020F0502020204030204" pitchFamily="34" charset="0"/>
            </a:endParaRPr>
          </a:p>
        </p:txBody>
      </p:sp>
      <p:sp>
        <p:nvSpPr>
          <p:cNvPr id="11" name="Footer Placeholder 10"/>
          <p:cNvSpPr>
            <a:spLocks noGrp="1"/>
          </p:cNvSpPr>
          <p:nvPr>
            <p:ph type="ftr" sz="quarter" idx="11"/>
          </p:nvPr>
        </p:nvSpPr>
        <p:spPr/>
        <p:txBody>
          <a:bodyPr/>
          <a:lstStyle/>
          <a:p>
            <a:r>
              <a:rPr lang="fi-FI" smtClean="0">
                <a:latin typeface="Calibri" panose="020F0502020204030204" pitchFamily="34" charset="0"/>
              </a:rPr>
              <a:t>Kotilava-rahoitusmalli avoinna uusille lehdille/Riitta Koikkalainen/CCBY</a:t>
            </a:r>
            <a:endParaRPr lang="fi-FI" dirty="0">
              <a:latin typeface="Calibri" panose="020F0502020204030204" pitchFamily="34" charset="0"/>
            </a:endParaRPr>
          </a:p>
        </p:txBody>
      </p:sp>
    </p:spTree>
    <p:extLst>
      <p:ext uri="{BB962C8B-B14F-4D97-AF65-F5344CB8AC3E}">
        <p14:creationId xmlns:p14="http://schemas.microsoft.com/office/powerpoint/2010/main" val="1634901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fld id="{BA6DB2CC-113E-473F-8BF9-3B1AFD6D7C80}" type="slidenum">
              <a:rPr lang="fi-FI" smtClean="0">
                <a:latin typeface="Calibri" panose="020F0502020204030204" pitchFamily="34" charset="0"/>
              </a:rPr>
              <a:pPr/>
              <a:t>15</a:t>
            </a:fld>
            <a:endParaRPr lang="fi-FI" dirty="0">
              <a:latin typeface="Calibri" panose="020F0502020204030204" pitchFamily="34" charset="0"/>
            </a:endParaRPr>
          </a:p>
        </p:txBody>
      </p:sp>
      <p:sp>
        <p:nvSpPr>
          <p:cNvPr id="7" name="Content Placeholder 11"/>
          <p:cNvSpPr txBox="1">
            <a:spLocks/>
          </p:cNvSpPr>
          <p:nvPr/>
        </p:nvSpPr>
        <p:spPr>
          <a:xfrm>
            <a:off x="323528" y="1556792"/>
            <a:ext cx="6552728" cy="432048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i-FI" sz="2600" b="1" dirty="0">
                <a:solidFill>
                  <a:sysClr val="windowText" lastClr="000000"/>
                </a:solidFill>
                <a:latin typeface="Calibri" panose="020F0502020204030204"/>
              </a:rPr>
              <a:t>L</a:t>
            </a:r>
            <a:r>
              <a:rPr lang="fi-FI" sz="2600" b="1" dirty="0" smtClean="0">
                <a:solidFill>
                  <a:sysClr val="windowText" lastClr="000000"/>
                </a:solidFill>
                <a:latin typeface="Calibri" panose="020F0502020204030204"/>
              </a:rPr>
              <a:t>ehden</a:t>
            </a:r>
            <a:r>
              <a:rPr kumimoji="0" lang="fi-FI" sz="2600" b="1" i="0" u="none" strike="noStrike" kern="1200" cap="none" spc="0" normalizeH="0" baseline="0" noProof="0" dirty="0" smtClean="0">
                <a:ln>
                  <a:noFill/>
                </a:ln>
                <a:solidFill>
                  <a:sysClr val="windowText" lastClr="000000"/>
                </a:solidFill>
                <a:effectLst/>
                <a:uLnTx/>
                <a:uFillTx/>
                <a:latin typeface="Calibri" panose="020F0502020204030204"/>
              </a:rPr>
              <a:t> tuotto-odotus konsortiosta</a:t>
            </a:r>
            <a:br>
              <a:rPr kumimoji="0" lang="fi-FI" sz="2600" b="1" i="0" u="none" strike="noStrike" kern="1200" cap="none" spc="0" normalizeH="0" baseline="0" noProof="0" dirty="0" smtClean="0">
                <a:ln>
                  <a:noFill/>
                </a:ln>
                <a:solidFill>
                  <a:sysClr val="windowText" lastClr="000000"/>
                </a:solidFill>
                <a:effectLst/>
                <a:uLnTx/>
                <a:uFillTx/>
                <a:latin typeface="Calibri" panose="020F0502020204030204"/>
              </a:rPr>
            </a:br>
            <a:r>
              <a:rPr kumimoji="0" lang="fi-FI" sz="2600" b="1" i="0" u="none" strike="noStrike" kern="1200" cap="none" spc="0" normalizeH="0" baseline="0" noProof="0" dirty="0" smtClean="0">
                <a:ln>
                  <a:noFill/>
                </a:ln>
                <a:solidFill>
                  <a:sysClr val="windowText" lastClr="000000"/>
                </a:solidFill>
                <a:effectLst/>
                <a:uLnTx/>
                <a:uFillTx/>
                <a:latin typeface="Calibri" panose="020F0502020204030204"/>
              </a:rPr>
              <a:t>lasketaan siis näin:</a:t>
            </a:r>
            <a:endParaRPr lang="fi-FI" sz="2000" b="1" dirty="0" smtClean="0">
              <a:solidFill>
                <a:sysClr val="windowText" lastClr="000000"/>
              </a:solidFill>
              <a:latin typeface="Calibri" panose="020F0502020204030204"/>
            </a:endParaRPr>
          </a:p>
          <a:p>
            <a:pPr marL="0" indent="0">
              <a:buNone/>
              <a:defRPr/>
            </a:pPr>
            <a:endParaRPr lang="fi-FI" sz="2000" b="1" dirty="0" smtClean="0">
              <a:solidFill>
                <a:sysClr val="windowText" lastClr="000000"/>
              </a:solidFill>
              <a:latin typeface="Calibri" panose="020F0502020204030204"/>
            </a:endParaRPr>
          </a:p>
          <a:p>
            <a:pPr marL="457200" indent="-457200">
              <a:buFont typeface="+mj-lt"/>
              <a:buAutoNum type="arabicPeriod"/>
              <a:defRPr/>
            </a:pPr>
            <a:r>
              <a:rPr lang="fi-FI" sz="2000" b="1" dirty="0" err="1" smtClean="0">
                <a:solidFill>
                  <a:sysClr val="windowText" lastClr="000000"/>
                </a:solidFill>
                <a:latin typeface="Calibri" panose="020F0502020204030204"/>
              </a:rPr>
              <a:t>Juuli</a:t>
            </a:r>
            <a:r>
              <a:rPr lang="fi-FI" sz="2000" b="1" dirty="0" smtClean="0">
                <a:solidFill>
                  <a:sysClr val="windowText" lastClr="000000"/>
                </a:solidFill>
                <a:latin typeface="Calibri" panose="020F0502020204030204"/>
              </a:rPr>
              <a:t>-julkaisutietoportaalista etsitään</a:t>
            </a:r>
            <a:br>
              <a:rPr lang="fi-FI" sz="2000" b="1" dirty="0" smtClean="0">
                <a:solidFill>
                  <a:sysClr val="windowText" lastClr="000000"/>
                </a:solidFill>
                <a:latin typeface="Calibri" panose="020F0502020204030204"/>
              </a:rPr>
            </a:br>
            <a:r>
              <a:rPr lang="fi-FI" sz="2000" b="1" dirty="0" smtClean="0">
                <a:solidFill>
                  <a:sysClr val="windowText" lastClr="000000"/>
                </a:solidFill>
                <a:latin typeface="Calibri" panose="020F0502020204030204"/>
              </a:rPr>
              <a:t>kolmen peräkkäisen tilastovuoden</a:t>
            </a:r>
            <a:br>
              <a:rPr lang="fi-FI" sz="2000" b="1" dirty="0" smtClean="0">
                <a:solidFill>
                  <a:sysClr val="windowText" lastClr="000000"/>
                </a:solidFill>
                <a:latin typeface="Calibri" panose="020F0502020204030204"/>
              </a:rPr>
            </a:br>
            <a:r>
              <a:rPr lang="fi-FI" sz="2000" b="1" dirty="0" smtClean="0">
                <a:solidFill>
                  <a:sysClr val="windowText" lastClr="000000"/>
                </a:solidFill>
                <a:latin typeface="Calibri" panose="020F0502020204030204"/>
              </a:rPr>
              <a:t>ajalta vertaisarvioitujen </a:t>
            </a:r>
            <a:br>
              <a:rPr lang="fi-FI" sz="2000" b="1" dirty="0" smtClean="0">
                <a:solidFill>
                  <a:sysClr val="windowText" lastClr="000000"/>
                </a:solidFill>
                <a:latin typeface="Calibri" panose="020F0502020204030204"/>
              </a:rPr>
            </a:br>
            <a:r>
              <a:rPr lang="fi-FI" sz="2000" b="1" dirty="0" smtClean="0">
                <a:solidFill>
                  <a:sysClr val="windowText" lastClr="000000"/>
                </a:solidFill>
                <a:latin typeface="Calibri" panose="020F0502020204030204"/>
              </a:rPr>
              <a:t>tekstien määrä: </a:t>
            </a:r>
            <a:br>
              <a:rPr lang="fi-FI" sz="2000" b="1" dirty="0" smtClean="0">
                <a:solidFill>
                  <a:sysClr val="windowText" lastClr="000000"/>
                </a:solidFill>
                <a:latin typeface="Calibri" panose="020F0502020204030204"/>
              </a:rPr>
            </a:br>
            <a:r>
              <a:rPr lang="fi-FI" sz="2000" b="1" dirty="0" smtClean="0">
                <a:solidFill>
                  <a:schemeClr val="accent4">
                    <a:lumMod val="75000"/>
                  </a:schemeClr>
                </a:solidFill>
                <a:latin typeface="Calibri" panose="020F0502020204030204"/>
              </a:rPr>
              <a:t>10 + 7 + 11 = 28</a:t>
            </a:r>
            <a:r>
              <a:rPr lang="fi-FI" sz="2000" b="1" dirty="0" smtClean="0">
                <a:solidFill>
                  <a:sysClr val="windowText" lastClr="000000"/>
                </a:solidFill>
                <a:latin typeface="Calibri" panose="020F0502020204030204"/>
              </a:rPr>
              <a:t/>
            </a:r>
            <a:br>
              <a:rPr lang="fi-FI" sz="2000" b="1" dirty="0" smtClean="0">
                <a:solidFill>
                  <a:sysClr val="windowText" lastClr="000000"/>
                </a:solidFill>
                <a:latin typeface="Calibri" panose="020F0502020204030204"/>
              </a:rPr>
            </a:br>
            <a:endParaRPr lang="fi-FI" sz="1800" dirty="0" smtClean="0">
              <a:solidFill>
                <a:sysClr val="windowText" lastClr="000000"/>
              </a:solidFill>
              <a:latin typeface="Calibri" panose="020F0502020204030204"/>
            </a:endParaRPr>
          </a:p>
          <a:p>
            <a:pPr marL="457200" indent="-457200">
              <a:buFont typeface="+mj-lt"/>
              <a:buAutoNum type="arabicPeriod"/>
              <a:defRPr/>
            </a:pPr>
            <a:r>
              <a:rPr lang="fi-FI" sz="2000" b="1" dirty="0" smtClean="0">
                <a:solidFill>
                  <a:sysClr val="windowText" lastClr="000000"/>
                </a:solidFill>
                <a:latin typeface="Calibri" panose="020F0502020204030204"/>
              </a:rPr>
              <a:t>Lasketaan keskiarvo: </a:t>
            </a:r>
            <a:r>
              <a:rPr lang="fi-FI" sz="2000" b="1" dirty="0" smtClean="0">
                <a:solidFill>
                  <a:schemeClr val="accent4">
                    <a:lumMod val="75000"/>
                  </a:schemeClr>
                </a:solidFill>
                <a:latin typeface="Calibri" panose="020F0502020204030204"/>
              </a:rPr>
              <a:t>28/3 = 9,3</a:t>
            </a:r>
            <a:r>
              <a:rPr lang="fi-FI" sz="2000" b="1" dirty="0" smtClean="0">
                <a:solidFill>
                  <a:sysClr val="windowText" lastClr="000000"/>
                </a:solidFill>
                <a:latin typeface="Calibri" panose="020F0502020204030204"/>
              </a:rPr>
              <a:t/>
            </a:r>
            <a:br>
              <a:rPr lang="fi-FI" sz="2000" b="1" dirty="0" smtClean="0">
                <a:solidFill>
                  <a:sysClr val="windowText" lastClr="000000"/>
                </a:solidFill>
                <a:latin typeface="Calibri" panose="020F0502020204030204"/>
              </a:rPr>
            </a:br>
            <a:endParaRPr lang="fi-FI" sz="2000" b="1" dirty="0" smtClean="0">
              <a:solidFill>
                <a:sysClr val="windowText" lastClr="000000"/>
              </a:solidFill>
              <a:latin typeface="Calibri" panose="020F0502020204030204"/>
            </a:endParaRPr>
          </a:p>
          <a:p>
            <a:pPr marL="457200" indent="-457200">
              <a:buFont typeface="+mj-lt"/>
              <a:buAutoNum type="arabicPeriod"/>
              <a:defRPr/>
            </a:pPr>
            <a:r>
              <a:rPr lang="fi-FI" sz="2000" b="1" dirty="0" smtClean="0">
                <a:solidFill>
                  <a:sysClr val="windowText" lastClr="000000"/>
                </a:solidFill>
                <a:latin typeface="Calibri" panose="020F0502020204030204"/>
              </a:rPr>
              <a:t>Kerrotaan keskiarvo 800 eurolla: </a:t>
            </a:r>
            <a:r>
              <a:rPr lang="fi-FI" sz="2000" b="1" dirty="0" smtClean="0">
                <a:solidFill>
                  <a:schemeClr val="accent4">
                    <a:lumMod val="75000"/>
                  </a:schemeClr>
                </a:solidFill>
                <a:latin typeface="Calibri" panose="020F0502020204030204"/>
              </a:rPr>
              <a:t>9,3 </a:t>
            </a:r>
            <a:r>
              <a:rPr lang="fi-FI" sz="2000" b="1" dirty="0" smtClean="0">
                <a:solidFill>
                  <a:schemeClr val="accent4">
                    <a:lumMod val="75000"/>
                  </a:schemeClr>
                </a:solidFill>
                <a:latin typeface="Calibri" panose="020F0502020204030204"/>
                <a:sym typeface="Wingdings" panose="05000000000000000000" pitchFamily="2" charset="2"/>
              </a:rPr>
              <a:t> 800 = 7 467 €</a:t>
            </a:r>
            <a:endParaRPr kumimoji="0" lang="fi-FI" sz="1800" b="0" i="0" u="none" strike="noStrike" kern="1200" cap="none" spc="0" normalizeH="0" baseline="0" noProof="0" dirty="0" smtClean="0">
              <a:ln>
                <a:noFill/>
              </a:ln>
              <a:solidFill>
                <a:schemeClr val="accent4">
                  <a:lumMod val="75000"/>
                </a:schemeClr>
              </a:solidFill>
              <a:effectLst/>
              <a:uLnTx/>
              <a:uFillTx/>
              <a:latin typeface="Calibri" panose="020F0502020204030204"/>
            </a:endParaRPr>
          </a:p>
        </p:txBody>
      </p:sp>
      <p:sp>
        <p:nvSpPr>
          <p:cNvPr id="9" name="Title 1"/>
          <p:cNvSpPr txBox="1">
            <a:spLocks/>
          </p:cNvSpPr>
          <p:nvPr/>
        </p:nvSpPr>
        <p:spPr>
          <a:xfrm>
            <a:off x="251520" y="260648"/>
            <a:ext cx="8784976" cy="1224136"/>
          </a:xfrm>
          <a:prstGeom prst="rect">
            <a:avLst/>
          </a:prstGeom>
        </p:spPr>
        <p:txBody>
          <a:bodyPr anchor="t">
            <a:noAutofit/>
          </a:bodyPr>
          <a:lstStyle>
            <a:lvl1pPr algn="l" defTabSz="914400" rtl="0" eaLnBrk="1" latinLnBrk="0" hangingPunct="1">
              <a:spcBef>
                <a:spcPct val="0"/>
              </a:spcBef>
              <a:buNone/>
              <a:defRPr sz="3200" b="1" kern="1200">
                <a:solidFill>
                  <a:srgbClr val="002060"/>
                </a:solidFill>
                <a:latin typeface="+mj-lt"/>
                <a:ea typeface="+mj-ea"/>
                <a:cs typeface="+mj-cs"/>
              </a:defRPr>
            </a:lvl1pPr>
          </a:lstStyle>
          <a:p>
            <a:r>
              <a:rPr lang="fi-FI" sz="6600" dirty="0" smtClean="0">
                <a:latin typeface="Calibri" panose="020F0502020204030204" pitchFamily="34" charset="0"/>
              </a:rPr>
              <a:t>Lehden tuotto-odotus </a:t>
            </a:r>
            <a:endParaRPr lang="fi-FI" sz="6600" dirty="0">
              <a:latin typeface="Calibri" panose="020F0502020204030204" pitchFamily="34" charset="0"/>
            </a:endParaRPr>
          </a:p>
        </p:txBody>
      </p:sp>
      <p:sp>
        <p:nvSpPr>
          <p:cNvPr id="6" name="Oval 5"/>
          <p:cNvSpPr/>
          <p:nvPr/>
        </p:nvSpPr>
        <p:spPr>
          <a:xfrm>
            <a:off x="5148064" y="1772816"/>
            <a:ext cx="3384376" cy="3384376"/>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0" name="TextBox 9"/>
          <p:cNvSpPr txBox="1"/>
          <p:nvPr/>
        </p:nvSpPr>
        <p:spPr>
          <a:xfrm>
            <a:off x="5554121" y="2651428"/>
            <a:ext cx="2618279" cy="1569660"/>
          </a:xfrm>
          <a:prstGeom prst="rect">
            <a:avLst/>
          </a:prstGeom>
          <a:noFill/>
        </p:spPr>
        <p:txBody>
          <a:bodyPr wrap="square" rtlCol="0">
            <a:spAutoFit/>
          </a:bodyPr>
          <a:lstStyle/>
          <a:p>
            <a:pPr algn="ctr"/>
            <a:r>
              <a:rPr lang="fi-FI" sz="9600" b="1" dirty="0">
                <a:latin typeface="Calibri" panose="020F0502020204030204" pitchFamily="34" charset="0"/>
              </a:rPr>
              <a:t>c</a:t>
            </a:r>
            <a:r>
              <a:rPr lang="fi-FI" sz="9600" b="1" dirty="0" smtClean="0">
                <a:latin typeface="Calibri" panose="020F0502020204030204" pitchFamily="34" charset="0"/>
              </a:rPr>
              <a:t> </a:t>
            </a:r>
            <a:r>
              <a:rPr lang="fi-FI" sz="9600" b="1" dirty="0" smtClean="0">
                <a:latin typeface="Calibri" panose="020F0502020204030204" pitchFamily="34" charset="0"/>
                <a:sym typeface="Wingdings" panose="05000000000000000000" pitchFamily="2" charset="2"/>
              </a:rPr>
              <a:t> d</a:t>
            </a:r>
            <a:endParaRPr lang="fi-FI" sz="9600" b="1" dirty="0">
              <a:latin typeface="Calibri" panose="020F0502020204030204" pitchFamily="34" charset="0"/>
            </a:endParaRPr>
          </a:p>
        </p:txBody>
      </p:sp>
      <p:sp>
        <p:nvSpPr>
          <p:cNvPr id="11" name="Date Placeholder 10"/>
          <p:cNvSpPr>
            <a:spLocks noGrp="1"/>
          </p:cNvSpPr>
          <p:nvPr>
            <p:ph type="dt" sz="half" idx="10"/>
          </p:nvPr>
        </p:nvSpPr>
        <p:spPr/>
        <p:txBody>
          <a:bodyPr/>
          <a:lstStyle/>
          <a:p>
            <a:r>
              <a:rPr lang="fi-FI" dirty="0" smtClean="0">
                <a:latin typeface="Calibri" panose="020F0502020204030204" pitchFamily="34" charset="0"/>
              </a:rPr>
              <a:t>28.8.2017</a:t>
            </a:r>
            <a:endParaRPr lang="fi-FI" dirty="0">
              <a:latin typeface="Calibri" panose="020F0502020204030204" pitchFamily="34" charset="0"/>
            </a:endParaRPr>
          </a:p>
        </p:txBody>
      </p:sp>
      <p:sp>
        <p:nvSpPr>
          <p:cNvPr id="12" name="Footer Placeholder 11"/>
          <p:cNvSpPr>
            <a:spLocks noGrp="1"/>
          </p:cNvSpPr>
          <p:nvPr>
            <p:ph type="ftr" sz="quarter" idx="11"/>
          </p:nvPr>
        </p:nvSpPr>
        <p:spPr/>
        <p:txBody>
          <a:bodyPr/>
          <a:lstStyle/>
          <a:p>
            <a:r>
              <a:rPr lang="fi-FI" smtClean="0">
                <a:latin typeface="Calibri" panose="020F0502020204030204" pitchFamily="34" charset="0"/>
              </a:rPr>
              <a:t>Kotilava-rahoitusmalli avoinna uusille lehdille/Riitta Koikkalainen/CCBY</a:t>
            </a:r>
            <a:endParaRPr lang="fi-FI" dirty="0">
              <a:latin typeface="Calibri" panose="020F0502020204030204" pitchFamily="34" charset="0"/>
            </a:endParaRPr>
          </a:p>
        </p:txBody>
      </p:sp>
    </p:spTree>
    <p:extLst>
      <p:ext uri="{BB962C8B-B14F-4D97-AF65-F5344CB8AC3E}">
        <p14:creationId xmlns:p14="http://schemas.microsoft.com/office/powerpoint/2010/main" val="4041671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2132856"/>
            <a:ext cx="3816424" cy="3295237"/>
          </a:xfrm>
          <a:prstGeom prst="rect">
            <a:avLst/>
          </a:prstGeom>
        </p:spPr>
      </p:pic>
      <p:sp>
        <p:nvSpPr>
          <p:cNvPr id="6" name="TextBox 5"/>
          <p:cNvSpPr txBox="1"/>
          <p:nvPr/>
        </p:nvSpPr>
        <p:spPr>
          <a:xfrm>
            <a:off x="323528" y="332656"/>
            <a:ext cx="8424936" cy="1938992"/>
          </a:xfrm>
          <a:prstGeom prst="rect">
            <a:avLst/>
          </a:prstGeom>
          <a:noFill/>
        </p:spPr>
        <p:txBody>
          <a:bodyPr wrap="square" rtlCol="0">
            <a:spAutoFit/>
          </a:bodyPr>
          <a:lstStyle/>
          <a:p>
            <a:r>
              <a:rPr lang="fi-FI" sz="6000" b="1" dirty="0" smtClean="0">
                <a:solidFill>
                  <a:srgbClr val="002060"/>
                </a:solidFill>
                <a:latin typeface="Calibri" panose="020F0502020204030204" pitchFamily="34" charset="0"/>
              </a:rPr>
              <a:t>Rahoitusmallin piiriin lehti pääsee jos </a:t>
            </a:r>
            <a:r>
              <a:rPr lang="fi-FI" sz="3600" b="1" dirty="0" smtClean="0">
                <a:solidFill>
                  <a:srgbClr val="002060"/>
                </a:solidFill>
                <a:latin typeface="Calibri" panose="020F0502020204030204" pitchFamily="34" charset="0"/>
              </a:rPr>
              <a:t>(1/3) </a:t>
            </a:r>
          </a:p>
        </p:txBody>
      </p:sp>
      <p:sp>
        <p:nvSpPr>
          <p:cNvPr id="7" name="TextBox 6"/>
          <p:cNvSpPr txBox="1"/>
          <p:nvPr/>
        </p:nvSpPr>
        <p:spPr>
          <a:xfrm>
            <a:off x="2987824" y="2564904"/>
            <a:ext cx="3960440" cy="369332"/>
          </a:xfrm>
          <a:prstGeom prst="rect">
            <a:avLst/>
          </a:prstGeom>
          <a:noFill/>
        </p:spPr>
        <p:txBody>
          <a:bodyPr wrap="square" rtlCol="0">
            <a:spAutoFit/>
          </a:bodyPr>
          <a:lstStyle/>
          <a:p>
            <a:r>
              <a:rPr lang="fi-FI" b="1" dirty="0" smtClean="0">
                <a:latin typeface="Calibri" panose="020F0502020204030204" pitchFamily="34" charset="0"/>
              </a:rPr>
              <a:t>Julkaistava sisältö on</a:t>
            </a:r>
            <a:endParaRPr lang="fi-FI" sz="1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4032448" y="3208908"/>
            <a:ext cx="4572000" cy="2308324"/>
          </a:xfrm>
          <a:prstGeom prst="rect">
            <a:avLst/>
          </a:prstGeom>
        </p:spPr>
        <p:txBody>
          <a:bodyPr wrap="square">
            <a:spAutoFit/>
          </a:bodyPr>
          <a:lstStyle/>
          <a:p>
            <a:r>
              <a:rPr lang="fi-FI" sz="3600" b="1" dirty="0">
                <a:latin typeface="Calibri" panose="020F0502020204030204" pitchFamily="34" charset="0"/>
              </a:rPr>
              <a:t>kokonaan</a:t>
            </a:r>
            <a:r>
              <a:rPr lang="fi-FI" sz="3600" b="1" dirty="0" smtClean="0">
                <a:latin typeface="Calibri" panose="020F0502020204030204" pitchFamily="34" charset="0"/>
              </a:rPr>
              <a:t>,</a:t>
            </a:r>
          </a:p>
          <a:p>
            <a:r>
              <a:rPr lang="fi-FI" sz="3600" b="1" dirty="0" smtClean="0">
                <a:latin typeface="Calibri" panose="020F0502020204030204" pitchFamily="34" charset="0"/>
              </a:rPr>
              <a:t>	välittömästi </a:t>
            </a:r>
            <a:r>
              <a:rPr lang="fi-FI" b="1" dirty="0">
                <a:latin typeface="Calibri" panose="020F0502020204030204" pitchFamily="34" charset="0"/>
              </a:rPr>
              <a:t>ja</a:t>
            </a:r>
            <a:r>
              <a:rPr lang="fi-FI" sz="3600" b="1" dirty="0">
                <a:latin typeface="Calibri" panose="020F0502020204030204" pitchFamily="34" charset="0"/>
              </a:rPr>
              <a:t/>
            </a:r>
            <a:br>
              <a:rPr lang="fi-FI" sz="3600" b="1" dirty="0">
                <a:latin typeface="Calibri" panose="020F0502020204030204" pitchFamily="34" charset="0"/>
              </a:rPr>
            </a:br>
            <a:r>
              <a:rPr lang="fi-FI" sz="3600" b="1" dirty="0" smtClean="0">
                <a:latin typeface="Calibri" panose="020F0502020204030204" pitchFamily="34" charset="0"/>
              </a:rPr>
              <a:t>		pysyvästi</a:t>
            </a:r>
            <a:r>
              <a:rPr lang="fi-FI" sz="3600" b="1" dirty="0">
                <a:latin typeface="Calibri" panose="020F0502020204030204" pitchFamily="34" charset="0"/>
              </a:rPr>
              <a:t/>
            </a:r>
            <a:br>
              <a:rPr lang="fi-FI" sz="3600" b="1" dirty="0">
                <a:latin typeface="Calibri" panose="020F0502020204030204" pitchFamily="34" charset="0"/>
              </a:rPr>
            </a:br>
            <a:r>
              <a:rPr lang="fi-FI" sz="3600" b="1" dirty="0" smtClean="0">
                <a:latin typeface="Calibri" panose="020F0502020204030204" pitchFamily="34" charset="0"/>
              </a:rPr>
              <a:t>			avointa</a:t>
            </a:r>
            <a:r>
              <a:rPr lang="fi-FI" sz="3600" b="1" dirty="0">
                <a:latin typeface="Calibri" panose="020F0502020204030204" pitchFamily="34" charset="0"/>
              </a:rPr>
              <a:t>.</a:t>
            </a:r>
            <a:endParaRPr lang="fi-FI" sz="3600" dirty="0"/>
          </a:p>
        </p:txBody>
      </p:sp>
      <p:sp>
        <p:nvSpPr>
          <p:cNvPr id="10" name="Slide Number Placeholder 9"/>
          <p:cNvSpPr>
            <a:spLocks noGrp="1"/>
          </p:cNvSpPr>
          <p:nvPr>
            <p:ph type="sldNum" sz="quarter" idx="12"/>
          </p:nvPr>
        </p:nvSpPr>
        <p:spPr/>
        <p:txBody>
          <a:bodyPr/>
          <a:lstStyle/>
          <a:p>
            <a:fld id="{BA6DB2CC-113E-473F-8BF9-3B1AFD6D7C80}" type="slidenum">
              <a:rPr lang="fi-FI" smtClean="0">
                <a:latin typeface="Calibri" panose="020F0502020204030204" pitchFamily="34" charset="0"/>
              </a:rPr>
              <a:pPr/>
              <a:t>16</a:t>
            </a:fld>
            <a:endParaRPr lang="fi-FI">
              <a:latin typeface="Calibri" panose="020F0502020204030204" pitchFamily="34" charset="0"/>
            </a:endParaRPr>
          </a:p>
        </p:txBody>
      </p:sp>
      <p:sp>
        <p:nvSpPr>
          <p:cNvPr id="2" name="Date Placeholder 1"/>
          <p:cNvSpPr>
            <a:spLocks noGrp="1"/>
          </p:cNvSpPr>
          <p:nvPr>
            <p:ph type="dt" sz="half" idx="10"/>
          </p:nvPr>
        </p:nvSpPr>
        <p:spPr/>
        <p:txBody>
          <a:bodyPr/>
          <a:lstStyle/>
          <a:p>
            <a:r>
              <a:rPr lang="fi-FI" dirty="0" smtClean="0">
                <a:latin typeface="Calibri" panose="020F0502020204030204" pitchFamily="34" charset="0"/>
              </a:rPr>
              <a:t>28.8.2017</a:t>
            </a:r>
            <a:endParaRPr lang="fi-FI" dirty="0">
              <a:latin typeface="Calibri" panose="020F0502020204030204" pitchFamily="34" charset="0"/>
            </a:endParaRPr>
          </a:p>
        </p:txBody>
      </p:sp>
      <p:sp>
        <p:nvSpPr>
          <p:cNvPr id="3" name="Footer Placeholder 2"/>
          <p:cNvSpPr>
            <a:spLocks noGrp="1"/>
          </p:cNvSpPr>
          <p:nvPr>
            <p:ph type="ftr" sz="quarter" idx="11"/>
          </p:nvPr>
        </p:nvSpPr>
        <p:spPr/>
        <p:txBody>
          <a:bodyPr/>
          <a:lstStyle/>
          <a:p>
            <a:r>
              <a:rPr lang="fi-FI" smtClean="0">
                <a:latin typeface="Calibri" panose="020F0502020204030204" pitchFamily="34" charset="0"/>
              </a:rPr>
              <a:t>Kotilava-rahoitusmalli avoinna uusille lehdille/Riitta Koikkalainen/CCBY</a:t>
            </a:r>
            <a:endParaRPr lang="fi-FI" dirty="0">
              <a:latin typeface="Calibri" panose="020F0502020204030204" pitchFamily="34" charset="0"/>
            </a:endParaRPr>
          </a:p>
        </p:txBody>
      </p:sp>
    </p:spTree>
    <p:extLst>
      <p:ext uri="{BB962C8B-B14F-4D97-AF65-F5344CB8AC3E}">
        <p14:creationId xmlns:p14="http://schemas.microsoft.com/office/powerpoint/2010/main" val="2171035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79912" y="2172920"/>
            <a:ext cx="4248472" cy="3139321"/>
          </a:xfrm>
          <a:prstGeom prst="rect">
            <a:avLst/>
          </a:prstGeom>
          <a:noFill/>
        </p:spPr>
        <p:txBody>
          <a:bodyPr wrap="square" rtlCol="0">
            <a:spAutoFit/>
          </a:bodyPr>
          <a:lstStyle/>
          <a:p>
            <a:pPr marL="285750" indent="-285750">
              <a:buFont typeface="Arial" panose="020B0604020202020204" pitchFamily="34" charset="0"/>
              <a:buChar char="•"/>
            </a:pPr>
            <a:r>
              <a:rPr lang="fi-FI" b="1" dirty="0">
                <a:latin typeface="Calibri" panose="020F0502020204030204" pitchFamily="34" charset="0"/>
              </a:rPr>
              <a:t>Lehden sisältö koostuu pääosin </a:t>
            </a:r>
            <a:r>
              <a:rPr lang="fi-FI" b="1" dirty="0" smtClean="0">
                <a:latin typeface="Calibri" panose="020F0502020204030204" pitchFamily="34" charset="0"/>
              </a:rPr>
              <a:t>vertaisarvioiduista teksteistä. </a:t>
            </a:r>
            <a:r>
              <a:rPr lang="fi-FI" b="1" dirty="0">
                <a:latin typeface="Calibri" panose="020F0502020204030204" pitchFamily="34" charset="0"/>
              </a:rPr>
              <a:t>Tämä on dokumentoitava jollain tavoin.</a:t>
            </a:r>
          </a:p>
          <a:p>
            <a:pPr marL="285750" indent="-285750">
              <a:buFont typeface="Arial" panose="020B0604020202020204" pitchFamily="34" charset="0"/>
              <a:buChar char="•"/>
            </a:pPr>
            <a:endParaRPr lang="fi-FI" b="1" dirty="0">
              <a:latin typeface="Calibri" panose="020F0502020204030204" pitchFamily="34" charset="0"/>
            </a:endParaRPr>
          </a:p>
          <a:p>
            <a:pPr marL="285750" indent="-285750">
              <a:buFont typeface="Arial" panose="020B0604020202020204" pitchFamily="34" charset="0"/>
              <a:buChar char="•"/>
            </a:pPr>
            <a:r>
              <a:rPr lang="fi-FI" b="1" dirty="0">
                <a:latin typeface="Calibri" panose="020F0502020204030204" pitchFamily="34" charset="0"/>
              </a:rPr>
              <a:t>Lehti ei peri pilotoinnin aikana kirjoittaja- tai sivumaksuja, ellei hankkeessa yhteisesti näin sovita.</a:t>
            </a:r>
          </a:p>
          <a:p>
            <a:pPr marL="285750" indent="-285750">
              <a:buFont typeface="Arial" panose="020B0604020202020204" pitchFamily="34" charset="0"/>
              <a:buChar char="•"/>
            </a:pPr>
            <a:endParaRPr lang="fi-FI" b="1" dirty="0">
              <a:latin typeface="Calibri" panose="020F0502020204030204" pitchFamily="34" charset="0"/>
            </a:endParaRPr>
          </a:p>
          <a:p>
            <a:pPr marL="285750" indent="-285750">
              <a:buFont typeface="Arial" panose="020B0604020202020204" pitchFamily="34" charset="0"/>
              <a:buChar char="•"/>
            </a:pPr>
            <a:r>
              <a:rPr lang="fi-FI" b="1" dirty="0">
                <a:latin typeface="Calibri" panose="020F0502020204030204" pitchFamily="34" charset="0"/>
              </a:rPr>
              <a:t>Julkaistut tekstit saatetaan käyttöön </a:t>
            </a:r>
            <a:r>
              <a:rPr lang="fi-FI" b="1" dirty="0">
                <a:latin typeface="Calibri" panose="020F0502020204030204" pitchFamily="34" charset="0"/>
                <a:hlinkClick r:id="rId3"/>
              </a:rPr>
              <a:t>avoimella lisenssillä</a:t>
            </a:r>
            <a:r>
              <a:rPr lang="fi-FI" b="1" dirty="0">
                <a:latin typeface="Calibri" panose="020F0502020204030204" pitchFamily="34" charset="0"/>
              </a:rPr>
              <a:t>. </a:t>
            </a:r>
            <a:endParaRPr lang="fi-FI" sz="14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fi-FI" b="1" dirty="0" smtClean="0">
              <a:latin typeface="Calibri" panose="020F0502020204030204" pitchFamily="34" charset="0"/>
            </a:endParaRPr>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8902" y="2132856"/>
            <a:ext cx="3181032" cy="3181032"/>
          </a:xfrm>
          <a:prstGeom prst="rect">
            <a:avLst/>
          </a:prstGeom>
        </p:spPr>
      </p:pic>
      <p:sp>
        <p:nvSpPr>
          <p:cNvPr id="9" name="Slide Number Placeholder 8"/>
          <p:cNvSpPr>
            <a:spLocks noGrp="1"/>
          </p:cNvSpPr>
          <p:nvPr>
            <p:ph type="sldNum" sz="quarter" idx="12"/>
          </p:nvPr>
        </p:nvSpPr>
        <p:spPr/>
        <p:txBody>
          <a:bodyPr/>
          <a:lstStyle/>
          <a:p>
            <a:fld id="{BA6DB2CC-113E-473F-8BF9-3B1AFD6D7C80}" type="slidenum">
              <a:rPr lang="fi-FI" smtClean="0">
                <a:latin typeface="Calibri" panose="020F0502020204030204" pitchFamily="34" charset="0"/>
              </a:rPr>
              <a:pPr/>
              <a:t>17</a:t>
            </a:fld>
            <a:endParaRPr lang="fi-FI">
              <a:latin typeface="Calibri" panose="020F0502020204030204" pitchFamily="34" charset="0"/>
            </a:endParaRPr>
          </a:p>
        </p:txBody>
      </p:sp>
      <p:sp>
        <p:nvSpPr>
          <p:cNvPr id="4" name="Rectangle 3"/>
          <p:cNvSpPr/>
          <p:nvPr/>
        </p:nvSpPr>
        <p:spPr>
          <a:xfrm>
            <a:off x="468630" y="116632"/>
            <a:ext cx="7343730" cy="1938992"/>
          </a:xfrm>
          <a:prstGeom prst="rect">
            <a:avLst/>
          </a:prstGeom>
        </p:spPr>
        <p:txBody>
          <a:bodyPr wrap="square">
            <a:spAutoFit/>
          </a:bodyPr>
          <a:lstStyle/>
          <a:p>
            <a:pPr lvl="0"/>
            <a:r>
              <a:rPr lang="fi-FI" sz="6000" b="1" dirty="0">
                <a:solidFill>
                  <a:srgbClr val="002060"/>
                </a:solidFill>
                <a:latin typeface="Calibri" panose="020F0502020204030204" pitchFamily="34" charset="0"/>
              </a:rPr>
              <a:t>Rahoitusmallin piiriin lehti pääsee jos </a:t>
            </a:r>
            <a:r>
              <a:rPr lang="fi-FI" sz="3600" b="1" dirty="0" smtClean="0">
                <a:solidFill>
                  <a:srgbClr val="002060"/>
                </a:solidFill>
                <a:latin typeface="Calibri" panose="020F0502020204030204" pitchFamily="34" charset="0"/>
              </a:rPr>
              <a:t>(2/3</a:t>
            </a:r>
            <a:r>
              <a:rPr lang="fi-FI" sz="3600" b="1" dirty="0">
                <a:solidFill>
                  <a:srgbClr val="002060"/>
                </a:solidFill>
                <a:latin typeface="Calibri" panose="020F0502020204030204" pitchFamily="34" charset="0"/>
              </a:rPr>
              <a:t>) </a:t>
            </a:r>
          </a:p>
        </p:txBody>
      </p:sp>
      <p:sp>
        <p:nvSpPr>
          <p:cNvPr id="10" name="Date Placeholder 9"/>
          <p:cNvSpPr>
            <a:spLocks noGrp="1"/>
          </p:cNvSpPr>
          <p:nvPr>
            <p:ph type="dt" sz="half" idx="10"/>
          </p:nvPr>
        </p:nvSpPr>
        <p:spPr/>
        <p:txBody>
          <a:bodyPr/>
          <a:lstStyle/>
          <a:p>
            <a:r>
              <a:rPr lang="fi-FI" smtClean="0">
                <a:latin typeface="Calibri" panose="020F0502020204030204" pitchFamily="34" charset="0"/>
              </a:rPr>
              <a:t>28.8.2017</a:t>
            </a:r>
            <a:endParaRPr lang="fi-FI" dirty="0">
              <a:latin typeface="Calibri" panose="020F0502020204030204" pitchFamily="34" charset="0"/>
            </a:endParaRPr>
          </a:p>
        </p:txBody>
      </p:sp>
      <p:sp>
        <p:nvSpPr>
          <p:cNvPr id="11" name="Footer Placeholder 10"/>
          <p:cNvSpPr>
            <a:spLocks noGrp="1"/>
          </p:cNvSpPr>
          <p:nvPr>
            <p:ph type="ftr" sz="quarter" idx="11"/>
          </p:nvPr>
        </p:nvSpPr>
        <p:spPr/>
        <p:txBody>
          <a:bodyPr/>
          <a:lstStyle/>
          <a:p>
            <a:r>
              <a:rPr lang="fi-FI" smtClean="0">
                <a:latin typeface="Calibri" panose="020F0502020204030204" pitchFamily="34" charset="0"/>
              </a:rPr>
              <a:t>Kotilava-rahoitusmalli avoinna uusille lehdille/Riitta Koikkalainen/CCBY</a:t>
            </a:r>
            <a:endParaRPr lang="fi-FI" dirty="0">
              <a:latin typeface="Calibri" panose="020F0502020204030204" pitchFamily="34" charset="0"/>
            </a:endParaRPr>
          </a:p>
        </p:txBody>
      </p:sp>
    </p:spTree>
    <p:extLst>
      <p:ext uri="{BB962C8B-B14F-4D97-AF65-F5344CB8AC3E}">
        <p14:creationId xmlns:p14="http://schemas.microsoft.com/office/powerpoint/2010/main" val="601143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95536" y="2039937"/>
            <a:ext cx="5112568" cy="3693319"/>
          </a:xfrm>
          <a:prstGeom prst="rect">
            <a:avLst/>
          </a:prstGeom>
          <a:noFill/>
        </p:spPr>
        <p:txBody>
          <a:bodyPr wrap="square" rtlCol="0">
            <a:spAutoFit/>
          </a:bodyPr>
          <a:lstStyle/>
          <a:p>
            <a:pPr marL="285750" indent="-285750">
              <a:buFont typeface="Arial" panose="020B0604020202020204" pitchFamily="34" charset="0"/>
              <a:buChar char="•"/>
            </a:pPr>
            <a:r>
              <a:rPr lang="fi-FI" b="1" dirty="0" smtClean="0">
                <a:latin typeface="Calibri" panose="020F0502020204030204" pitchFamily="34" charset="0"/>
              </a:rPr>
              <a:t>Lehti </a:t>
            </a:r>
            <a:r>
              <a:rPr lang="fi-FI" b="1" dirty="0">
                <a:latin typeface="Calibri" panose="020F0502020204030204" pitchFamily="34" charset="0"/>
              </a:rPr>
              <a:t>hakee rekisteröintiä </a:t>
            </a:r>
            <a:r>
              <a:rPr lang="fi-FI" b="1" dirty="0" smtClean="0">
                <a:latin typeface="Calibri" panose="020F0502020204030204" pitchFamily="34" charset="0"/>
                <a:hlinkClick r:id="rId3"/>
              </a:rPr>
              <a:t>DOAJ:iin</a:t>
            </a:r>
            <a:r>
              <a:rPr lang="fi-FI" b="1" dirty="0" smtClean="0">
                <a:latin typeface="Calibri" panose="020F0502020204030204" pitchFamily="34" charset="0"/>
              </a:rPr>
              <a:t>.</a:t>
            </a:r>
          </a:p>
          <a:p>
            <a:endParaRPr lang="fi-FI" b="1" dirty="0" smtClean="0">
              <a:latin typeface="Calibri" panose="020F0502020204030204" pitchFamily="34" charset="0"/>
            </a:endParaRPr>
          </a:p>
          <a:p>
            <a:pPr marL="285750" indent="-285750">
              <a:buFont typeface="Arial" panose="020B0604020202020204" pitchFamily="34" charset="0"/>
              <a:buChar char="•"/>
            </a:pPr>
            <a:r>
              <a:rPr lang="fi-FI" b="1" dirty="0" smtClean="0">
                <a:latin typeface="Calibri" panose="020F0502020204030204" pitchFamily="34" charset="0"/>
              </a:rPr>
              <a:t>Lehdet ohjaavat kirjoittajia ottamaan</a:t>
            </a:r>
            <a:br>
              <a:rPr lang="fi-FI" b="1" dirty="0" smtClean="0">
                <a:latin typeface="Calibri" panose="020F0502020204030204" pitchFamily="34" charset="0"/>
              </a:rPr>
            </a:br>
            <a:r>
              <a:rPr lang="fi-FI" b="1" dirty="0" smtClean="0">
                <a:latin typeface="Calibri" panose="020F0502020204030204" pitchFamily="34" charset="0"/>
              </a:rPr>
              <a:t>käyttöön </a:t>
            </a:r>
            <a:r>
              <a:rPr lang="fi-FI" b="1" dirty="0" err="1" smtClean="0">
                <a:latin typeface="Calibri" panose="020F0502020204030204" pitchFamily="34" charset="0"/>
                <a:hlinkClick r:id="rId4"/>
              </a:rPr>
              <a:t>ORCID-tunnisteen</a:t>
            </a:r>
            <a:r>
              <a:rPr lang="fi-FI" b="1" dirty="0" smtClean="0">
                <a:latin typeface="Calibri" panose="020F0502020204030204" pitchFamily="34" charset="0"/>
              </a:rPr>
              <a:t>. Sen pitää näkyä artikkeleiden metadatassa.</a:t>
            </a:r>
            <a:r>
              <a:rPr lang="fi-FI" dirty="0" smtClean="0">
                <a:latin typeface="Calibri" panose="020F0502020204030204" pitchFamily="34" charset="0"/>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endParaRPr lang="fi-FI" dirty="0" smtClean="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fi-FI" b="1" dirty="0" smtClean="0">
                <a:latin typeface="Calibri" panose="020F0502020204030204" pitchFamily="34" charset="0"/>
              </a:rPr>
              <a:t>Lehdet antavat</a:t>
            </a:r>
            <a:br>
              <a:rPr lang="fi-FI" b="1" dirty="0" smtClean="0">
                <a:latin typeface="Calibri" panose="020F0502020204030204" pitchFamily="34" charset="0"/>
              </a:rPr>
            </a:br>
            <a:r>
              <a:rPr lang="fi-FI" b="1" dirty="0" smtClean="0">
                <a:latin typeface="Calibri" panose="020F0502020204030204" pitchFamily="34" charset="0"/>
              </a:rPr>
              <a:t>artikkeleille </a:t>
            </a:r>
            <a:r>
              <a:rPr lang="fi-FI" b="1" dirty="0" smtClean="0">
                <a:latin typeface="Calibri" panose="020F0502020204030204" pitchFamily="34" charset="0"/>
                <a:hlinkClick r:id="rId5"/>
              </a:rPr>
              <a:t>DOI-tunnuksen</a:t>
            </a:r>
            <a:r>
              <a:rPr lang="fi-FI" b="1" dirty="0" smtClean="0">
                <a:latin typeface="Calibri" panose="020F0502020204030204" pitchFamily="34" charset="0"/>
              </a:rPr>
              <a:t>. </a:t>
            </a:r>
          </a:p>
          <a:p>
            <a:pPr marL="285750" indent="-285750">
              <a:buFont typeface="Arial" panose="020B0604020202020204" pitchFamily="34" charset="0"/>
              <a:buChar char="•"/>
            </a:pPr>
            <a:endParaRPr lang="fi-FI"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fi-FI" b="1" dirty="0" smtClean="0">
                <a:latin typeface="Calibri" panose="020F0502020204030204" pitchFamily="34" charset="0"/>
                <a:ea typeface="Calibri" panose="020F0502020204030204" pitchFamily="34" charset="0"/>
                <a:cs typeface="Times New Roman" panose="02020603050405020304" pitchFamily="18" charset="0"/>
              </a:rPr>
              <a:t>Lehti </a:t>
            </a:r>
            <a:r>
              <a:rPr lang="fi-FI" b="1" dirty="0">
                <a:latin typeface="Calibri" panose="020F0502020204030204" pitchFamily="34" charset="0"/>
                <a:ea typeface="Calibri" panose="020F0502020204030204" pitchFamily="34" charset="0"/>
                <a:cs typeface="Times New Roman" panose="02020603050405020304" pitchFamily="18" charset="0"/>
              </a:rPr>
              <a:t>sallii </a:t>
            </a:r>
            <a:r>
              <a:rPr lang="fi-FI" b="1" dirty="0" smtClean="0">
                <a:latin typeface="Calibri" panose="020F0502020204030204" pitchFamily="34" charset="0"/>
                <a:ea typeface="Calibri" panose="020F0502020204030204" pitchFamily="34" charset="0"/>
                <a:cs typeface="Times New Roman" panose="02020603050405020304" pitchFamily="18" charset="0"/>
              </a:rPr>
              <a:t>rinnakkaistallennuksen.</a:t>
            </a:r>
          </a:p>
          <a:p>
            <a:pPr marL="285750" indent="-285750">
              <a:buFont typeface="Arial" panose="020B0604020202020204" pitchFamily="34" charset="0"/>
              <a:buChar char="•"/>
            </a:pPr>
            <a:endParaRPr lang="fi-FI" b="1" dirty="0" smtClean="0">
              <a:latin typeface="Calibri" panose="020F0502020204030204" pitchFamily="34" charset="0"/>
              <a:ea typeface="Calibri" panose="020F0502020204030204" pitchFamily="34" charset="0"/>
              <a:cs typeface="Times New Roman" panose="02020603050405020304" pitchFamily="18" charset="0"/>
            </a:endParaRPr>
          </a:p>
          <a:p>
            <a:endParaRPr lang="fi-FI" b="1" dirty="0">
              <a:latin typeface="Calibri" panose="020F0502020204030204" pitchFamily="34" charset="0"/>
              <a:ea typeface="Calibri" panose="020F0502020204030204" pitchFamily="34" charset="0"/>
              <a:cs typeface="Times New Roman" panose="02020603050405020304" pitchFamily="18" charset="0"/>
            </a:endParaRPr>
          </a:p>
          <a:p>
            <a:r>
              <a:rPr lang="fi-FI" b="1" dirty="0" smtClean="0">
                <a:latin typeface="Calibri" panose="020F0502020204030204" pitchFamily="34" charset="0"/>
                <a:ea typeface="Calibri" panose="020F0502020204030204" pitchFamily="34" charset="0"/>
                <a:cs typeface="Times New Roman" panose="02020603050405020304" pitchFamily="18" charset="0"/>
              </a:rPr>
              <a:t> </a:t>
            </a:r>
          </a:p>
        </p:txBody>
      </p:sp>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004048" y="2564904"/>
            <a:ext cx="2880320" cy="2880320"/>
          </a:xfrm>
          <a:prstGeom prst="rect">
            <a:avLst/>
          </a:prstGeom>
        </p:spPr>
      </p:pic>
      <p:sp>
        <p:nvSpPr>
          <p:cNvPr id="4" name="Rectangle 3"/>
          <p:cNvSpPr/>
          <p:nvPr/>
        </p:nvSpPr>
        <p:spPr>
          <a:xfrm>
            <a:off x="648072" y="5158933"/>
            <a:ext cx="4572000" cy="646331"/>
          </a:xfrm>
          <a:prstGeom prst="rect">
            <a:avLst/>
          </a:prstGeom>
        </p:spPr>
        <p:txBody>
          <a:bodyPr>
            <a:spAutoFit/>
          </a:bodyPr>
          <a:lstStyle/>
          <a:p>
            <a:r>
              <a:rPr lang="fi-FI" b="1" dirty="0" err="1">
                <a:latin typeface="Calibri" panose="020F0502020204030204" pitchFamily="34" charset="0"/>
                <a:ea typeface="Calibri" panose="020F0502020204030204" pitchFamily="34" charset="0"/>
                <a:cs typeface="Times New Roman" panose="02020603050405020304" pitchFamily="18" charset="0"/>
              </a:rPr>
              <a:t>TSV:n</a:t>
            </a:r>
            <a:r>
              <a:rPr lang="fi-FI" b="1" dirty="0">
                <a:latin typeface="Calibri" panose="020F0502020204030204" pitchFamily="34" charset="0"/>
                <a:ea typeface="Calibri" panose="020F0502020204030204" pitchFamily="34" charset="0"/>
                <a:cs typeface="Times New Roman" panose="02020603050405020304" pitchFamily="18" charset="0"/>
              </a:rPr>
              <a:t> ylläpitämän </a:t>
            </a:r>
            <a:r>
              <a:rPr lang="fi-FI" b="1" dirty="0" smtClean="0">
                <a:latin typeface="Calibri" panose="020F0502020204030204" pitchFamily="34" charset="0"/>
                <a:ea typeface="Calibri" panose="020F0502020204030204" pitchFamily="34" charset="0"/>
                <a:cs typeface="Times New Roman" panose="02020603050405020304" pitchFamily="18" charset="0"/>
              </a:rPr>
              <a:t>journal.fi-palvelun </a:t>
            </a:r>
            <a:r>
              <a:rPr lang="fi-FI" b="1" dirty="0">
                <a:latin typeface="Calibri" panose="020F0502020204030204" pitchFamily="34" charset="0"/>
                <a:ea typeface="Calibri" panose="020F0502020204030204" pitchFamily="34" charset="0"/>
                <a:cs typeface="Times New Roman" panose="02020603050405020304" pitchFamily="18" charset="0"/>
              </a:rPr>
              <a:t/>
            </a:r>
            <a:br>
              <a:rPr lang="fi-FI" b="1" dirty="0">
                <a:latin typeface="Calibri" panose="020F0502020204030204" pitchFamily="34" charset="0"/>
                <a:ea typeface="Calibri" panose="020F0502020204030204" pitchFamily="34" charset="0"/>
                <a:cs typeface="Times New Roman" panose="02020603050405020304" pitchFamily="18" charset="0"/>
              </a:rPr>
            </a:br>
            <a:r>
              <a:rPr lang="fi-FI" b="1" dirty="0">
                <a:latin typeface="Calibri" panose="020F0502020204030204" pitchFamily="34" charset="0"/>
                <a:ea typeface="Calibri" panose="020F0502020204030204" pitchFamily="34" charset="0"/>
                <a:cs typeface="Times New Roman" panose="02020603050405020304" pitchFamily="18" charset="0"/>
              </a:rPr>
              <a:t>kautta saa täytettyä monet vaatimuksista.</a:t>
            </a:r>
            <a:endParaRPr lang="fi-FI" dirty="0">
              <a:latin typeface="Calibri" panose="020F0502020204030204" pitchFamily="34" charset="0"/>
            </a:endParaRPr>
          </a:p>
        </p:txBody>
      </p:sp>
      <p:sp>
        <p:nvSpPr>
          <p:cNvPr id="10" name="Slide Number Placeholder 9"/>
          <p:cNvSpPr>
            <a:spLocks noGrp="1"/>
          </p:cNvSpPr>
          <p:nvPr>
            <p:ph type="sldNum" sz="quarter" idx="12"/>
          </p:nvPr>
        </p:nvSpPr>
        <p:spPr/>
        <p:txBody>
          <a:bodyPr/>
          <a:lstStyle/>
          <a:p>
            <a:fld id="{BA6DB2CC-113E-473F-8BF9-3B1AFD6D7C80}" type="slidenum">
              <a:rPr lang="fi-FI" smtClean="0">
                <a:latin typeface="Calibri" panose="020F0502020204030204" pitchFamily="34" charset="0"/>
              </a:rPr>
              <a:pPr/>
              <a:t>18</a:t>
            </a:fld>
            <a:endParaRPr lang="fi-FI">
              <a:latin typeface="Calibri" panose="020F0502020204030204" pitchFamily="34" charset="0"/>
            </a:endParaRPr>
          </a:p>
        </p:txBody>
      </p:sp>
      <p:sp>
        <p:nvSpPr>
          <p:cNvPr id="2" name="Rectangle 1"/>
          <p:cNvSpPr/>
          <p:nvPr/>
        </p:nvSpPr>
        <p:spPr>
          <a:xfrm>
            <a:off x="539552" y="84688"/>
            <a:ext cx="7560840" cy="1938992"/>
          </a:xfrm>
          <a:prstGeom prst="rect">
            <a:avLst/>
          </a:prstGeom>
        </p:spPr>
        <p:txBody>
          <a:bodyPr wrap="square">
            <a:spAutoFit/>
          </a:bodyPr>
          <a:lstStyle/>
          <a:p>
            <a:pPr lvl="0"/>
            <a:r>
              <a:rPr lang="fi-FI" sz="6000" b="1" dirty="0">
                <a:solidFill>
                  <a:srgbClr val="002060"/>
                </a:solidFill>
                <a:latin typeface="Calibri" panose="020F0502020204030204" pitchFamily="34" charset="0"/>
              </a:rPr>
              <a:t>Rahoitusmallin piiriin lehti pääsee jos </a:t>
            </a:r>
            <a:r>
              <a:rPr lang="fi-FI" sz="3600" b="1" dirty="0" smtClean="0">
                <a:solidFill>
                  <a:srgbClr val="002060"/>
                </a:solidFill>
                <a:latin typeface="Calibri" panose="020F0502020204030204" pitchFamily="34" charset="0"/>
              </a:rPr>
              <a:t>(3/3</a:t>
            </a:r>
            <a:r>
              <a:rPr lang="fi-FI" sz="3600" b="1" dirty="0">
                <a:solidFill>
                  <a:srgbClr val="002060"/>
                </a:solidFill>
                <a:latin typeface="Calibri" panose="020F0502020204030204" pitchFamily="34" charset="0"/>
              </a:rPr>
              <a:t>) </a:t>
            </a:r>
          </a:p>
        </p:txBody>
      </p:sp>
      <p:sp>
        <p:nvSpPr>
          <p:cNvPr id="3" name="Date Placeholder 2"/>
          <p:cNvSpPr>
            <a:spLocks noGrp="1"/>
          </p:cNvSpPr>
          <p:nvPr>
            <p:ph type="dt" sz="half" idx="10"/>
          </p:nvPr>
        </p:nvSpPr>
        <p:spPr/>
        <p:txBody>
          <a:bodyPr/>
          <a:lstStyle/>
          <a:p>
            <a:r>
              <a:rPr lang="fi-FI" dirty="0" smtClean="0">
                <a:latin typeface="Calibri" panose="020F0502020204030204" pitchFamily="34" charset="0"/>
              </a:rPr>
              <a:t>28.8.2017</a:t>
            </a:r>
            <a:endParaRPr lang="fi-FI" dirty="0">
              <a:latin typeface="Calibri" panose="020F0502020204030204" pitchFamily="34" charset="0"/>
            </a:endParaRPr>
          </a:p>
        </p:txBody>
      </p:sp>
      <p:sp>
        <p:nvSpPr>
          <p:cNvPr id="11" name="Footer Placeholder 10"/>
          <p:cNvSpPr>
            <a:spLocks noGrp="1"/>
          </p:cNvSpPr>
          <p:nvPr>
            <p:ph type="ftr" sz="quarter" idx="11"/>
          </p:nvPr>
        </p:nvSpPr>
        <p:spPr/>
        <p:txBody>
          <a:bodyPr/>
          <a:lstStyle/>
          <a:p>
            <a:r>
              <a:rPr lang="fi-FI" smtClean="0">
                <a:latin typeface="Calibri" panose="020F0502020204030204" pitchFamily="34" charset="0"/>
              </a:rPr>
              <a:t>Kotilava-rahoitusmalli avoinna uusille lehdille/Riitta Koikkalainen/CCBY</a:t>
            </a:r>
            <a:endParaRPr lang="fi-FI" dirty="0">
              <a:latin typeface="Calibri" panose="020F0502020204030204" pitchFamily="34" charset="0"/>
            </a:endParaRPr>
          </a:p>
        </p:txBody>
      </p:sp>
    </p:spTree>
    <p:extLst>
      <p:ext uri="{BB962C8B-B14F-4D97-AF65-F5344CB8AC3E}">
        <p14:creationId xmlns:p14="http://schemas.microsoft.com/office/powerpoint/2010/main" val="3557374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p:cNvSpPr>
            <a:spLocks noGrp="1"/>
          </p:cNvSpPr>
          <p:nvPr>
            <p:ph type="sldNum" sz="quarter" idx="12"/>
          </p:nvPr>
        </p:nvSpPr>
        <p:spPr/>
        <p:txBody>
          <a:bodyPr/>
          <a:lstStyle/>
          <a:p>
            <a:fld id="{BA6DB2CC-113E-473F-8BF9-3B1AFD6D7C80}" type="slidenum">
              <a:rPr lang="fi-FI" smtClean="0">
                <a:latin typeface="Calibri" panose="020F0502020204030204" pitchFamily="34" charset="0"/>
              </a:rPr>
              <a:pPr/>
              <a:t>19</a:t>
            </a:fld>
            <a:endParaRPr lang="fi-FI">
              <a:latin typeface="Calibri" panose="020F0502020204030204" pitchFamily="34" charset="0"/>
            </a:endParaRPr>
          </a:p>
        </p:txBody>
      </p:sp>
      <p:sp>
        <p:nvSpPr>
          <p:cNvPr id="2" name="Rectangle 1"/>
          <p:cNvSpPr/>
          <p:nvPr/>
        </p:nvSpPr>
        <p:spPr>
          <a:xfrm>
            <a:off x="539552" y="84688"/>
            <a:ext cx="7560840" cy="1938992"/>
          </a:xfrm>
          <a:prstGeom prst="rect">
            <a:avLst/>
          </a:prstGeom>
        </p:spPr>
        <p:txBody>
          <a:bodyPr wrap="square">
            <a:spAutoFit/>
          </a:bodyPr>
          <a:lstStyle/>
          <a:p>
            <a:pPr lvl="0"/>
            <a:r>
              <a:rPr lang="fi-FI" sz="6000" b="1" dirty="0" smtClean="0">
                <a:solidFill>
                  <a:srgbClr val="002060"/>
                </a:solidFill>
                <a:latin typeface="Calibri" panose="020F0502020204030204" pitchFamily="34" charset="0"/>
              </a:rPr>
              <a:t>OA-artikkelin elämä tietoverkoissa</a:t>
            </a:r>
            <a:r>
              <a:rPr lang="fi-FI" sz="3600" b="1" dirty="0" smtClean="0">
                <a:solidFill>
                  <a:srgbClr val="002060"/>
                </a:solidFill>
                <a:latin typeface="Calibri" panose="020F0502020204030204" pitchFamily="34" charset="0"/>
              </a:rPr>
              <a:t> </a:t>
            </a:r>
            <a:endParaRPr lang="fi-FI" sz="3600" b="1" dirty="0">
              <a:solidFill>
                <a:srgbClr val="002060"/>
              </a:solidFill>
              <a:latin typeface="Calibri" panose="020F0502020204030204" pitchFamily="34" charset="0"/>
            </a:endParaRPr>
          </a:p>
        </p:txBody>
      </p:sp>
      <p:sp>
        <p:nvSpPr>
          <p:cNvPr id="3" name="Date Placeholder 2"/>
          <p:cNvSpPr>
            <a:spLocks noGrp="1"/>
          </p:cNvSpPr>
          <p:nvPr>
            <p:ph type="dt" sz="half" idx="10"/>
          </p:nvPr>
        </p:nvSpPr>
        <p:spPr/>
        <p:txBody>
          <a:bodyPr/>
          <a:lstStyle/>
          <a:p>
            <a:r>
              <a:rPr lang="fi-FI" dirty="0" smtClean="0">
                <a:latin typeface="Calibri" panose="020F0502020204030204" pitchFamily="34" charset="0"/>
              </a:rPr>
              <a:t>28.8.2017</a:t>
            </a:r>
            <a:endParaRPr lang="fi-FI" dirty="0">
              <a:latin typeface="Calibri" panose="020F0502020204030204" pitchFamily="34" charset="0"/>
            </a:endParaRPr>
          </a:p>
        </p:txBody>
      </p:sp>
      <p:sp>
        <p:nvSpPr>
          <p:cNvPr id="11" name="Footer Placeholder 10"/>
          <p:cNvSpPr>
            <a:spLocks noGrp="1"/>
          </p:cNvSpPr>
          <p:nvPr>
            <p:ph type="ftr" sz="quarter" idx="11"/>
          </p:nvPr>
        </p:nvSpPr>
        <p:spPr/>
        <p:txBody>
          <a:bodyPr/>
          <a:lstStyle/>
          <a:p>
            <a:r>
              <a:rPr lang="fi-FI" smtClean="0">
                <a:latin typeface="Calibri" panose="020F0502020204030204" pitchFamily="34" charset="0"/>
              </a:rPr>
              <a:t>Kotilava-rahoitusmalli avoinna uusille lehdille/Riitta Koikkalainen/CCBY</a:t>
            </a:r>
            <a:endParaRPr lang="fi-FI" dirty="0">
              <a:latin typeface="Calibri" panose="020F0502020204030204" pitchFamily="34" charset="0"/>
            </a:endParaRPr>
          </a:p>
        </p:txBody>
      </p:sp>
      <p:pic>
        <p:nvPicPr>
          <p:cNvPr id="6" name="Kuva 5" descr="Kuvio_Juhalle_koulutus_2017_01_31.jpg"/>
          <p:cNvPicPr>
            <a:picLocks noChangeAspect="1"/>
          </p:cNvPicPr>
          <p:nvPr/>
        </p:nvPicPr>
        <p:blipFill>
          <a:blip r:embed="rId3" cstate="print"/>
          <a:stretch>
            <a:fillRect/>
          </a:stretch>
        </p:blipFill>
        <p:spPr>
          <a:xfrm>
            <a:off x="755576" y="1916832"/>
            <a:ext cx="5616624" cy="3864459"/>
          </a:xfrm>
          <a:prstGeom prst="rect">
            <a:avLst/>
          </a:prstGeom>
        </p:spPr>
      </p:pic>
      <p:sp>
        <p:nvSpPr>
          <p:cNvPr id="7" name="Suorakulmio 6"/>
          <p:cNvSpPr/>
          <p:nvPr/>
        </p:nvSpPr>
        <p:spPr>
          <a:xfrm>
            <a:off x="6948264" y="332656"/>
            <a:ext cx="2016224" cy="5386090"/>
          </a:xfrm>
          <a:prstGeom prst="rect">
            <a:avLst/>
          </a:prstGeom>
        </p:spPr>
        <p:txBody>
          <a:bodyPr wrap="square">
            <a:spAutoFit/>
          </a:bodyPr>
          <a:lstStyle/>
          <a:p>
            <a:r>
              <a:rPr lang="fi-FI" sz="1000" dirty="0" err="1" smtClean="0">
                <a:latin typeface="Calibri" pitchFamily="34" charset="0"/>
                <a:cs typeface="Calibri" pitchFamily="34" charset="0"/>
              </a:rPr>
              <a:t>Finto</a:t>
            </a:r>
            <a:r>
              <a:rPr lang="fi-FI" sz="1000" dirty="0" smtClean="0">
                <a:latin typeface="Calibri" pitchFamily="34" charset="0"/>
                <a:cs typeface="Calibri" pitchFamily="34" charset="0"/>
              </a:rPr>
              <a:t>: suomalainen sanasto- ja ontologiapalvelu</a:t>
            </a:r>
          </a:p>
          <a:p>
            <a:endParaRPr lang="fi-FI" sz="1000" dirty="0" smtClean="0">
              <a:latin typeface="Calibri" pitchFamily="34" charset="0"/>
              <a:cs typeface="Calibri" pitchFamily="34" charset="0"/>
            </a:endParaRPr>
          </a:p>
          <a:p>
            <a:r>
              <a:rPr lang="fi-FI" sz="1000" dirty="0" smtClean="0">
                <a:latin typeface="Calibri" pitchFamily="34" charset="0"/>
                <a:cs typeface="Calibri" pitchFamily="34" charset="0"/>
              </a:rPr>
              <a:t>Tunnus vertaisarvioidulle tiedejulkaisulle</a:t>
            </a:r>
          </a:p>
          <a:p>
            <a:endParaRPr lang="fi-FI" sz="1000" dirty="0" smtClean="0">
              <a:latin typeface="Calibri" pitchFamily="34" charset="0"/>
              <a:cs typeface="Calibri" pitchFamily="34" charset="0"/>
            </a:endParaRPr>
          </a:p>
          <a:p>
            <a:r>
              <a:rPr lang="fi-FI" sz="1000" dirty="0" err="1" smtClean="0">
                <a:latin typeface="Calibri" pitchFamily="34" charset="0"/>
                <a:cs typeface="Calibri" pitchFamily="34" charset="0"/>
              </a:rPr>
              <a:t>Creative</a:t>
            </a:r>
            <a:r>
              <a:rPr lang="fi-FI" sz="1000" dirty="0" smtClean="0">
                <a:latin typeface="Calibri" pitchFamily="34" charset="0"/>
                <a:cs typeface="Calibri" pitchFamily="34" charset="0"/>
              </a:rPr>
              <a:t> </a:t>
            </a:r>
            <a:r>
              <a:rPr lang="fi-FI" sz="1000" dirty="0" err="1" smtClean="0">
                <a:latin typeface="Calibri" pitchFamily="34" charset="0"/>
                <a:cs typeface="Calibri" pitchFamily="34" charset="0"/>
              </a:rPr>
              <a:t>Commons</a:t>
            </a:r>
            <a:r>
              <a:rPr lang="fi-FI" sz="1000" dirty="0" smtClean="0">
                <a:latin typeface="Calibri" pitchFamily="34" charset="0"/>
                <a:cs typeface="Calibri" pitchFamily="34" charset="0"/>
              </a:rPr>
              <a:t> -lisenssi</a:t>
            </a:r>
          </a:p>
          <a:p>
            <a:endParaRPr lang="fi-FI" sz="1000" dirty="0" smtClean="0">
              <a:latin typeface="Calibri" pitchFamily="34" charset="0"/>
              <a:cs typeface="Calibri" pitchFamily="34" charset="0"/>
            </a:endParaRPr>
          </a:p>
          <a:p>
            <a:r>
              <a:rPr lang="fi-FI" sz="1000" dirty="0" smtClean="0">
                <a:latin typeface="Calibri" pitchFamily="34" charset="0"/>
                <a:cs typeface="Calibri" pitchFamily="34" charset="0"/>
              </a:rPr>
              <a:t>KDK-PAS: kansallinen pitkäaikaissäilytyspalvelu</a:t>
            </a:r>
          </a:p>
          <a:p>
            <a:endParaRPr lang="fi-FI" sz="1000" dirty="0" smtClean="0">
              <a:latin typeface="Calibri" pitchFamily="34" charset="0"/>
              <a:cs typeface="Calibri" pitchFamily="34" charset="0"/>
            </a:endParaRPr>
          </a:p>
          <a:p>
            <a:r>
              <a:rPr lang="fi-FI" sz="1000" dirty="0" smtClean="0">
                <a:latin typeface="Calibri" pitchFamily="34" charset="0"/>
                <a:cs typeface="Calibri" pitchFamily="34" charset="0"/>
              </a:rPr>
              <a:t>Artikkeli </a:t>
            </a:r>
            <a:r>
              <a:rPr lang="fi-FI" sz="1000" dirty="0" err="1" smtClean="0">
                <a:latin typeface="Calibri" pitchFamily="34" charset="0"/>
                <a:cs typeface="Calibri" pitchFamily="34" charset="0"/>
              </a:rPr>
              <a:t>journal.fi-palvelussa</a:t>
            </a:r>
            <a:endParaRPr lang="fi-FI" sz="1000" dirty="0" smtClean="0">
              <a:latin typeface="Calibri" pitchFamily="34" charset="0"/>
              <a:cs typeface="Calibri" pitchFamily="34" charset="0"/>
            </a:endParaRPr>
          </a:p>
          <a:p>
            <a:endParaRPr lang="fi-FI" sz="1000" dirty="0" smtClean="0">
              <a:latin typeface="Calibri" pitchFamily="34" charset="0"/>
              <a:cs typeface="Calibri" pitchFamily="34" charset="0"/>
            </a:endParaRPr>
          </a:p>
          <a:p>
            <a:r>
              <a:rPr lang="fi-FI" sz="1000" dirty="0" smtClean="0">
                <a:latin typeface="Calibri" pitchFamily="34" charset="0"/>
                <a:cs typeface="Calibri" pitchFamily="34" charset="0"/>
              </a:rPr>
              <a:t>ARTO: suomalaisten</a:t>
            </a:r>
            <a:br>
              <a:rPr lang="fi-FI" sz="1000" dirty="0" smtClean="0">
                <a:latin typeface="Calibri" pitchFamily="34" charset="0"/>
                <a:cs typeface="Calibri" pitchFamily="34" charset="0"/>
              </a:rPr>
            </a:br>
            <a:r>
              <a:rPr lang="fi-FI" sz="1000" dirty="0" smtClean="0">
                <a:latin typeface="Calibri" pitchFamily="34" charset="0"/>
                <a:cs typeface="Calibri" pitchFamily="34" charset="0"/>
              </a:rPr>
              <a:t>artikkeleiden viitetietokanta</a:t>
            </a:r>
          </a:p>
          <a:p>
            <a:endParaRPr lang="fi-FI" sz="1000" dirty="0" smtClean="0">
              <a:latin typeface="Calibri" pitchFamily="34" charset="0"/>
              <a:cs typeface="Calibri" pitchFamily="34" charset="0"/>
            </a:endParaRPr>
          </a:p>
          <a:p>
            <a:r>
              <a:rPr lang="fi-FI" sz="1000" dirty="0" smtClean="0">
                <a:latin typeface="Calibri" pitchFamily="34" charset="0"/>
                <a:cs typeface="Calibri" pitchFamily="34" charset="0"/>
              </a:rPr>
              <a:t>ORCID: tutkijatunniste</a:t>
            </a:r>
          </a:p>
          <a:p>
            <a:endParaRPr lang="fi-FI" sz="1000" dirty="0" smtClean="0">
              <a:latin typeface="Calibri" pitchFamily="34" charset="0"/>
              <a:cs typeface="Calibri" pitchFamily="34" charset="0"/>
            </a:endParaRPr>
          </a:p>
          <a:p>
            <a:r>
              <a:rPr lang="fi-FI" sz="1000" dirty="0" err="1" smtClean="0">
                <a:latin typeface="Calibri" pitchFamily="34" charset="0"/>
                <a:cs typeface="Calibri" pitchFamily="34" charset="0"/>
              </a:rPr>
              <a:t>OpenAIRE</a:t>
            </a:r>
            <a:r>
              <a:rPr lang="fi-FI" sz="1000" dirty="0" smtClean="0">
                <a:latin typeface="Calibri" pitchFamily="34" charset="0"/>
                <a:cs typeface="Calibri" pitchFamily="34" charset="0"/>
              </a:rPr>
              <a:t>: EU:n laajuinen</a:t>
            </a:r>
            <a:br>
              <a:rPr lang="fi-FI" sz="1000" dirty="0" smtClean="0">
                <a:latin typeface="Calibri" pitchFamily="34" charset="0"/>
                <a:cs typeface="Calibri" pitchFamily="34" charset="0"/>
              </a:rPr>
            </a:br>
            <a:r>
              <a:rPr lang="fi-FI" sz="1000" dirty="0" smtClean="0">
                <a:latin typeface="Calibri" pitchFamily="34" charset="0"/>
                <a:cs typeface="Calibri" pitchFamily="34" charset="0"/>
              </a:rPr>
              <a:t>avoimen tieteen hanke</a:t>
            </a:r>
          </a:p>
          <a:p>
            <a:endParaRPr lang="fi-FI" sz="1000" dirty="0" smtClean="0">
              <a:latin typeface="Calibri" pitchFamily="34" charset="0"/>
              <a:cs typeface="Calibri" pitchFamily="34" charset="0"/>
            </a:endParaRPr>
          </a:p>
          <a:p>
            <a:r>
              <a:rPr lang="fi-FI" sz="1000" dirty="0" err="1" smtClean="0">
                <a:latin typeface="Calibri" pitchFamily="34" charset="0"/>
                <a:cs typeface="Calibri" pitchFamily="34" charset="0"/>
              </a:rPr>
              <a:t>Finna</a:t>
            </a:r>
            <a:r>
              <a:rPr lang="fi-FI" sz="1000" dirty="0" smtClean="0">
                <a:latin typeface="Calibri" pitchFamily="34" charset="0"/>
                <a:cs typeface="Calibri" pitchFamily="34" charset="0"/>
              </a:rPr>
              <a:t>: yhteishakupalvelu kirjasto-, arkisto- ja museotietokannoille</a:t>
            </a:r>
          </a:p>
          <a:p>
            <a:endParaRPr lang="fi-FI" sz="1000" dirty="0" smtClean="0">
              <a:latin typeface="Calibri" pitchFamily="34" charset="0"/>
              <a:cs typeface="Calibri" pitchFamily="34" charset="0"/>
            </a:endParaRPr>
          </a:p>
          <a:p>
            <a:r>
              <a:rPr lang="fi-FI" sz="1000" dirty="0" smtClean="0">
                <a:latin typeface="Calibri" pitchFamily="34" charset="0"/>
                <a:cs typeface="Calibri" pitchFamily="34" charset="0"/>
              </a:rPr>
              <a:t>DOAJ: kansainvälinen</a:t>
            </a:r>
            <a:br>
              <a:rPr lang="fi-FI" sz="1000" dirty="0" smtClean="0">
                <a:latin typeface="Calibri" pitchFamily="34" charset="0"/>
                <a:cs typeface="Calibri" pitchFamily="34" charset="0"/>
              </a:rPr>
            </a:br>
            <a:r>
              <a:rPr lang="fi-FI" sz="1000" dirty="0" err="1" smtClean="0">
                <a:latin typeface="Calibri" pitchFamily="34" charset="0"/>
                <a:cs typeface="Calibri" pitchFamily="34" charset="0"/>
              </a:rPr>
              <a:t>OA-lehtien</a:t>
            </a:r>
            <a:r>
              <a:rPr lang="fi-FI" sz="1000" dirty="0" smtClean="0">
                <a:latin typeface="Calibri" pitchFamily="34" charset="0"/>
                <a:cs typeface="Calibri" pitchFamily="34" charset="0"/>
              </a:rPr>
              <a:t> hakemisto</a:t>
            </a:r>
          </a:p>
          <a:p>
            <a:endParaRPr lang="fi-FI" sz="1000" dirty="0" smtClean="0">
              <a:latin typeface="Calibri" pitchFamily="34" charset="0"/>
              <a:cs typeface="Calibri" pitchFamily="34" charset="0"/>
            </a:endParaRPr>
          </a:p>
          <a:p>
            <a:r>
              <a:rPr lang="fi-FI" sz="1000" dirty="0" err="1" smtClean="0">
                <a:latin typeface="Calibri" pitchFamily="34" charset="0"/>
                <a:cs typeface="Calibri" pitchFamily="34" charset="0"/>
              </a:rPr>
              <a:t>CrossRef</a:t>
            </a:r>
            <a:r>
              <a:rPr lang="fi-FI" sz="1000" dirty="0" smtClean="0">
                <a:latin typeface="Calibri" pitchFamily="34" charset="0"/>
                <a:cs typeface="Calibri" pitchFamily="34" charset="0"/>
              </a:rPr>
              <a:t>: </a:t>
            </a:r>
            <a:r>
              <a:rPr lang="fi-FI" sz="1000" dirty="0" err="1" smtClean="0">
                <a:latin typeface="Calibri" pitchFamily="34" charset="0"/>
                <a:cs typeface="Calibri" pitchFamily="34" charset="0"/>
              </a:rPr>
              <a:t>DOI-tunnisteiden</a:t>
            </a:r>
            <a:r>
              <a:rPr lang="fi-FI" sz="1000" dirty="0" smtClean="0">
                <a:latin typeface="Calibri" pitchFamily="34" charset="0"/>
                <a:cs typeface="Calibri" pitchFamily="34" charset="0"/>
              </a:rPr>
              <a:t> rekisteröinti</a:t>
            </a:r>
          </a:p>
          <a:p>
            <a:endParaRPr lang="fi-FI" sz="1000" dirty="0" smtClean="0">
              <a:latin typeface="Calibri" pitchFamily="34" charset="0"/>
              <a:cs typeface="Calibri" pitchFamily="34" charset="0"/>
            </a:endParaRPr>
          </a:p>
          <a:p>
            <a:r>
              <a:rPr lang="fi-FI" sz="1000" dirty="0" smtClean="0">
                <a:latin typeface="Calibri" pitchFamily="34" charset="0"/>
                <a:cs typeface="Calibri" pitchFamily="34" charset="0"/>
              </a:rPr>
              <a:t>API: (ohjelmointi)rajapinta, </a:t>
            </a:r>
            <a:r>
              <a:rPr lang="fi-FI" sz="1000" dirty="0" err="1" smtClean="0">
                <a:latin typeface="Calibri" pitchFamily="34" charset="0"/>
                <a:cs typeface="Calibri" pitchFamily="34" charset="0"/>
              </a:rPr>
              <a:t>application</a:t>
            </a:r>
            <a:r>
              <a:rPr lang="fi-FI" sz="1000" dirty="0" smtClean="0">
                <a:latin typeface="Calibri" pitchFamily="34" charset="0"/>
                <a:cs typeface="Calibri" pitchFamily="34" charset="0"/>
              </a:rPr>
              <a:t> </a:t>
            </a:r>
            <a:r>
              <a:rPr lang="fi-FI" sz="1000" dirty="0" err="1" smtClean="0">
                <a:latin typeface="Calibri" pitchFamily="34" charset="0"/>
                <a:cs typeface="Calibri" pitchFamily="34" charset="0"/>
              </a:rPr>
              <a:t>programming</a:t>
            </a:r>
            <a:r>
              <a:rPr lang="fi-FI" sz="1200" dirty="0" smtClean="0">
                <a:latin typeface="Calibri" pitchFamily="34" charset="0"/>
                <a:cs typeface="Calibri" pitchFamily="34" charset="0"/>
              </a:rPr>
              <a:t> </a:t>
            </a:r>
            <a:r>
              <a:rPr lang="fi-FI" sz="1200" dirty="0" err="1" smtClean="0">
                <a:latin typeface="Calibri" pitchFamily="34" charset="0"/>
                <a:cs typeface="Calibri" pitchFamily="34" charset="0"/>
              </a:rPr>
              <a:t>interface</a:t>
            </a:r>
            <a:endParaRPr lang="fi-FI" sz="1200" dirty="0">
              <a:latin typeface="Calibri" pitchFamily="34" charset="0"/>
              <a:cs typeface="Calibri" pitchFamily="34" charset="0"/>
            </a:endParaRPr>
          </a:p>
        </p:txBody>
      </p:sp>
    </p:spTree>
    <p:extLst>
      <p:ext uri="{BB962C8B-B14F-4D97-AF65-F5344CB8AC3E}">
        <p14:creationId xmlns:p14="http://schemas.microsoft.com/office/powerpoint/2010/main" val="1197407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332656"/>
            <a:ext cx="7488832" cy="1107996"/>
          </a:xfrm>
          <a:prstGeom prst="rect">
            <a:avLst/>
          </a:prstGeom>
        </p:spPr>
        <p:txBody>
          <a:bodyPr wrap="square">
            <a:spAutoFit/>
          </a:bodyPr>
          <a:lstStyle/>
          <a:p>
            <a:r>
              <a:rPr lang="fi-FI" sz="6600" b="1" dirty="0" smtClean="0">
                <a:solidFill>
                  <a:srgbClr val="002060"/>
                </a:solidFill>
                <a:latin typeface="Calibri" panose="020F0502020204030204" pitchFamily="34" charset="0"/>
              </a:rPr>
              <a:t>Kotilava-hanke</a:t>
            </a:r>
            <a:endParaRPr lang="fi-FI" sz="6600" b="1" dirty="0">
              <a:solidFill>
                <a:srgbClr val="002060"/>
              </a:solidFill>
              <a:latin typeface="Calibri" panose="020F0502020204030204" pitchFamily="34" charset="0"/>
            </a:endParaRPr>
          </a:p>
        </p:txBody>
      </p:sp>
      <p:sp>
        <p:nvSpPr>
          <p:cNvPr id="3" name="TextBox 2"/>
          <p:cNvSpPr txBox="1"/>
          <p:nvPr/>
        </p:nvSpPr>
        <p:spPr>
          <a:xfrm>
            <a:off x="323528" y="1556792"/>
            <a:ext cx="8352928" cy="4431983"/>
          </a:xfrm>
          <a:prstGeom prst="rect">
            <a:avLst/>
          </a:prstGeom>
          <a:noFill/>
        </p:spPr>
        <p:txBody>
          <a:bodyPr wrap="square" rtlCol="0">
            <a:spAutoFit/>
          </a:bodyPr>
          <a:lstStyle/>
          <a:p>
            <a:r>
              <a:rPr lang="fi-FI" sz="2400" b="1" dirty="0">
                <a:latin typeface="Calibri" panose="020F0502020204030204" pitchFamily="34" charset="0"/>
              </a:rPr>
              <a:t>Kotimaiset lehdet avoimiksi ja vaikuttamaan on Kansalliskirjaston ja Tieteellisten seurain valtuuskunnan (TSV) yhteinen projekti </a:t>
            </a:r>
            <a:r>
              <a:rPr lang="fi-FI" sz="2400" b="1" dirty="0" smtClean="0">
                <a:latin typeface="Calibri" panose="020F0502020204030204" pitchFamily="34" charset="0"/>
              </a:rPr>
              <a:t>2015–2017. Sitä on rahoitettu osana opetus-ja kulttuuriministeriön Avoin tiede ja tutkimus -hanketta</a:t>
            </a:r>
            <a:r>
              <a:rPr lang="fi-FI" sz="2400" b="1" dirty="0">
                <a:latin typeface="Calibri" panose="020F0502020204030204" pitchFamily="34" charset="0"/>
              </a:rPr>
              <a:t>. </a:t>
            </a:r>
          </a:p>
          <a:p>
            <a:endParaRPr lang="fi-FI" sz="2400" b="1" dirty="0">
              <a:latin typeface="Calibri" panose="020F0502020204030204" pitchFamily="34" charset="0"/>
            </a:endParaRPr>
          </a:p>
          <a:p>
            <a:r>
              <a:rPr lang="fi-FI" sz="2400" b="1" dirty="0">
                <a:latin typeface="Calibri" panose="020F0502020204030204" pitchFamily="34" charset="0"/>
              </a:rPr>
              <a:t>Avoimen julkaisemisen välityksellä tieteen tulokset ovat nykyistä nopeammin ja laajemmin saatavilla.</a:t>
            </a:r>
          </a:p>
          <a:p>
            <a:endParaRPr lang="fi-FI" sz="2400" b="1" dirty="0">
              <a:latin typeface="Calibri" panose="020F0502020204030204" pitchFamily="34" charset="0"/>
            </a:endParaRPr>
          </a:p>
          <a:p>
            <a:r>
              <a:rPr lang="fi-FI" sz="2400" b="1" dirty="0">
                <a:solidFill>
                  <a:schemeClr val="tx1">
                    <a:lumMod val="95000"/>
                    <a:lumOff val="5000"/>
                  </a:schemeClr>
                </a:solidFill>
                <a:latin typeface="Calibri" panose="020F0502020204030204" pitchFamily="34" charset="0"/>
              </a:rPr>
              <a:t>Kansainvälisten tutkimusjulkaisujen avoimuutta edistetään osana kansallisia lisenssineuvotteluja (</a:t>
            </a:r>
            <a:r>
              <a:rPr lang="fi-FI" sz="2400" b="1" dirty="0" err="1">
                <a:solidFill>
                  <a:schemeClr val="tx1">
                    <a:lumMod val="95000"/>
                    <a:lumOff val="5000"/>
                  </a:schemeClr>
                </a:solidFill>
                <a:latin typeface="Calibri" panose="020F0502020204030204" pitchFamily="34" charset="0"/>
              </a:rPr>
              <a:t>FinELib</a:t>
            </a:r>
            <a:r>
              <a:rPr lang="fi-FI" sz="2400" b="1" dirty="0">
                <a:solidFill>
                  <a:schemeClr val="tx1">
                    <a:lumMod val="95000"/>
                    <a:lumOff val="5000"/>
                  </a:schemeClr>
                </a:solidFill>
                <a:latin typeface="Calibri" panose="020F0502020204030204" pitchFamily="34" charset="0"/>
              </a:rPr>
              <a:t>). Kotimaisten julkaisukanavien avoimuutta edistetään Kotilava-hankkeessa.  </a:t>
            </a:r>
            <a:endParaRPr lang="fi-FI" sz="2400" b="1" dirty="0">
              <a:latin typeface="Calibri" panose="020F0502020204030204" pitchFamily="34" charset="0"/>
            </a:endParaRPr>
          </a:p>
          <a:p>
            <a:endParaRPr lang="fi-FI" b="1" dirty="0" smtClean="0">
              <a:latin typeface="Calibri" panose="020F0502020204030204" pitchFamily="34" charset="0"/>
            </a:endParaRPr>
          </a:p>
        </p:txBody>
      </p:sp>
      <p:sp>
        <p:nvSpPr>
          <p:cNvPr id="8" name="Slide Number Placeholder 7"/>
          <p:cNvSpPr>
            <a:spLocks noGrp="1"/>
          </p:cNvSpPr>
          <p:nvPr>
            <p:ph type="sldNum" sz="quarter" idx="12"/>
          </p:nvPr>
        </p:nvSpPr>
        <p:spPr>
          <a:xfrm>
            <a:off x="6553200" y="6401221"/>
            <a:ext cx="2133600" cy="268139"/>
          </a:xfrm>
        </p:spPr>
        <p:txBody>
          <a:bodyPr/>
          <a:lstStyle/>
          <a:p>
            <a:fld id="{BA6DB2CC-113E-473F-8BF9-3B1AFD6D7C80}" type="slidenum">
              <a:rPr lang="fi-FI" smtClean="0">
                <a:latin typeface="Calibri" panose="020F0502020204030204" pitchFamily="34" charset="0"/>
              </a:rPr>
              <a:pPr/>
              <a:t>2</a:t>
            </a:fld>
            <a:endParaRPr lang="fi-FI" dirty="0">
              <a:latin typeface="Calibri" panose="020F0502020204030204" pitchFamily="34" charset="0"/>
            </a:endParaRPr>
          </a:p>
        </p:txBody>
      </p:sp>
      <p:sp>
        <p:nvSpPr>
          <p:cNvPr id="13" name="Date Placeholder 12"/>
          <p:cNvSpPr>
            <a:spLocks noGrp="1"/>
          </p:cNvSpPr>
          <p:nvPr>
            <p:ph type="dt" sz="half" idx="10"/>
          </p:nvPr>
        </p:nvSpPr>
        <p:spPr/>
        <p:txBody>
          <a:bodyPr/>
          <a:lstStyle/>
          <a:p>
            <a:r>
              <a:rPr lang="fi-FI" dirty="0" smtClean="0">
                <a:latin typeface="Calibri" panose="020F0502020204030204" pitchFamily="34" charset="0"/>
              </a:rPr>
              <a:t>28.8.2017</a:t>
            </a:r>
            <a:endParaRPr lang="fi-FI" dirty="0">
              <a:latin typeface="Calibri" panose="020F0502020204030204" pitchFamily="34" charset="0"/>
            </a:endParaRPr>
          </a:p>
        </p:txBody>
      </p:sp>
      <p:sp>
        <p:nvSpPr>
          <p:cNvPr id="14" name="Footer Placeholder 13"/>
          <p:cNvSpPr>
            <a:spLocks noGrp="1"/>
          </p:cNvSpPr>
          <p:nvPr>
            <p:ph type="ftr" sz="quarter" idx="11"/>
          </p:nvPr>
        </p:nvSpPr>
        <p:spPr>
          <a:xfrm>
            <a:off x="1655676" y="6453336"/>
            <a:ext cx="5940660" cy="268139"/>
          </a:xfrm>
        </p:spPr>
        <p:txBody>
          <a:bodyPr/>
          <a:lstStyle/>
          <a:p>
            <a:r>
              <a:rPr lang="fi-FI" dirty="0" smtClean="0">
                <a:latin typeface="Calibri" panose="020F0502020204030204" pitchFamily="34" charset="0"/>
              </a:rPr>
              <a:t>Kotilava-rahoitusmalli avoinna uusille lehdille/Riitta Koikkalainen/CCBY</a:t>
            </a:r>
            <a:endParaRPr lang="fi-FI" dirty="0">
              <a:latin typeface="Calibri" panose="020F0502020204030204" pitchFamily="34" charset="0"/>
            </a:endParaRPr>
          </a:p>
        </p:txBody>
      </p:sp>
    </p:spTree>
    <p:extLst>
      <p:ext uri="{BB962C8B-B14F-4D97-AF65-F5344CB8AC3E}">
        <p14:creationId xmlns:p14="http://schemas.microsoft.com/office/powerpoint/2010/main" val="2472334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p:txBody>
          <a:bodyPr>
            <a:noAutofit/>
          </a:bodyPr>
          <a:lstStyle/>
          <a:p>
            <a:r>
              <a:rPr lang="fi-FI" sz="6600" dirty="0" smtClean="0">
                <a:latin typeface="Calibri" panose="020F0502020204030204" pitchFamily="34" charset="0"/>
              </a:rPr>
              <a:t>Konsortiolehti</a:t>
            </a:r>
            <a:endParaRPr lang="fi-FI" sz="6600" dirty="0">
              <a:latin typeface="Calibri" panose="020F0502020204030204" pitchFamily="34" charset="0"/>
            </a:endParaRPr>
          </a:p>
        </p:txBody>
      </p:sp>
      <p:sp>
        <p:nvSpPr>
          <p:cNvPr id="9" name="Sisällön paikkamerkki 8"/>
          <p:cNvSpPr>
            <a:spLocks noGrp="1"/>
          </p:cNvSpPr>
          <p:nvPr>
            <p:ph sz="quarter" idx="4"/>
          </p:nvPr>
        </p:nvSpPr>
        <p:spPr>
          <a:xfrm>
            <a:off x="674241" y="1412776"/>
            <a:ext cx="8002215" cy="4392488"/>
          </a:xfrm>
        </p:spPr>
        <p:txBody>
          <a:bodyPr>
            <a:noAutofit/>
          </a:bodyPr>
          <a:lstStyle/>
          <a:p>
            <a:pPr>
              <a:buFont typeface="Arial" panose="020B0604020202020204" pitchFamily="34" charset="0"/>
              <a:buChar char="•"/>
            </a:pPr>
            <a:r>
              <a:rPr lang="fi-FI" sz="3600" b="1" dirty="0">
                <a:latin typeface="Calibri" panose="020F0502020204030204" pitchFamily="34" charset="0"/>
              </a:rPr>
              <a:t>s</a:t>
            </a:r>
            <a:r>
              <a:rPr lang="fi-FI" sz="3600" b="1" dirty="0" smtClean="0">
                <a:latin typeface="Calibri" panose="020F0502020204030204" pitchFamily="34" charset="0"/>
              </a:rPr>
              <a:t>aa rahoitusmallin mukaisen</a:t>
            </a:r>
            <a:br>
              <a:rPr lang="fi-FI" sz="3600" b="1" dirty="0" smtClean="0">
                <a:latin typeface="Calibri" panose="020F0502020204030204" pitchFamily="34" charset="0"/>
              </a:rPr>
            </a:br>
            <a:r>
              <a:rPr lang="fi-FI" sz="3600" b="1" dirty="0" smtClean="0">
                <a:latin typeface="Calibri" panose="020F0502020204030204" pitchFamily="34" charset="0"/>
              </a:rPr>
              <a:t>tuoton julkaistuista teksteistä;</a:t>
            </a:r>
            <a:endParaRPr lang="fi-FI" sz="3600" b="1" dirty="0">
              <a:latin typeface="Calibri" panose="020F0502020204030204" pitchFamily="34" charset="0"/>
            </a:endParaRPr>
          </a:p>
          <a:p>
            <a:pPr>
              <a:buFont typeface="Arial" panose="020B0604020202020204" pitchFamily="34" charset="0"/>
              <a:buChar char="•"/>
            </a:pPr>
            <a:r>
              <a:rPr lang="fi-FI" sz="3600" b="1" dirty="0">
                <a:latin typeface="Calibri" panose="020F0502020204030204" pitchFamily="34" charset="0"/>
              </a:rPr>
              <a:t>s</a:t>
            </a:r>
            <a:r>
              <a:rPr lang="fi-FI" sz="3600" b="1" dirty="0" smtClean="0">
                <a:latin typeface="Calibri" panose="020F0502020204030204" pitchFamily="34" charset="0"/>
              </a:rPr>
              <a:t>aa näkyvyyttä </a:t>
            </a:r>
            <a:r>
              <a:rPr lang="fi-FI" sz="3600" b="1" dirty="0">
                <a:latin typeface="Calibri" panose="020F0502020204030204" pitchFamily="34" charset="0"/>
              </a:rPr>
              <a:t>ja vaikuttavuutta sekä kansallisesti että kansainvälisesti (esim. </a:t>
            </a:r>
            <a:r>
              <a:rPr lang="fi-FI" sz="3600" b="1" dirty="0" err="1">
                <a:latin typeface="Calibri" panose="020F0502020204030204" pitchFamily="34" charset="0"/>
              </a:rPr>
              <a:t>GoogleScholar</a:t>
            </a:r>
            <a:r>
              <a:rPr lang="fi-FI" sz="3600" b="1" dirty="0" smtClean="0">
                <a:latin typeface="Calibri" panose="020F0502020204030204" pitchFamily="34" charset="0"/>
              </a:rPr>
              <a:t>);</a:t>
            </a:r>
            <a:endParaRPr lang="fi-FI" sz="3600" b="1" dirty="0">
              <a:latin typeface="Calibri" panose="020F0502020204030204" pitchFamily="34" charset="0"/>
            </a:endParaRPr>
          </a:p>
          <a:p>
            <a:pPr>
              <a:buFont typeface="Arial" panose="020B0604020202020204" pitchFamily="34" charset="0"/>
              <a:buChar char="•"/>
            </a:pPr>
            <a:r>
              <a:rPr lang="fi-FI" sz="3600" b="1" dirty="0">
                <a:latin typeface="Calibri" panose="020F0502020204030204" pitchFamily="34" charset="0"/>
              </a:rPr>
              <a:t>s</a:t>
            </a:r>
            <a:r>
              <a:rPr lang="fi-FI" sz="3600" b="1" dirty="0" smtClean="0">
                <a:latin typeface="Calibri" panose="020F0502020204030204" pitchFamily="34" charset="0"/>
              </a:rPr>
              <a:t>äästää (postitus- ja painatuskulut); ja</a:t>
            </a:r>
            <a:endParaRPr lang="fi-FI" sz="3600" b="1" dirty="0">
              <a:latin typeface="Calibri" panose="020F0502020204030204" pitchFamily="34" charset="0"/>
            </a:endParaRPr>
          </a:p>
          <a:p>
            <a:pPr>
              <a:buFont typeface="Arial" panose="020B0604020202020204" pitchFamily="34" charset="0"/>
              <a:buChar char="•"/>
            </a:pPr>
            <a:r>
              <a:rPr lang="fi-FI" sz="3600" b="1" dirty="0">
                <a:latin typeface="Calibri" panose="020F0502020204030204" pitchFamily="34" charset="0"/>
              </a:rPr>
              <a:t>e</a:t>
            </a:r>
            <a:r>
              <a:rPr lang="fi-FI" sz="3600" b="1" dirty="0" smtClean="0">
                <a:latin typeface="Calibri" panose="020F0502020204030204" pitchFamily="34" charset="0"/>
              </a:rPr>
              <a:t>distää tieteen avoimuutta.</a:t>
            </a:r>
            <a:endParaRPr lang="fi-FI" sz="3600" b="1" dirty="0">
              <a:latin typeface="Calibri" panose="020F0502020204030204" pitchFamily="34" charset="0"/>
            </a:endParaRPr>
          </a:p>
        </p:txBody>
      </p:sp>
      <p:sp>
        <p:nvSpPr>
          <p:cNvPr id="5" name="Slide Number Placeholder 4"/>
          <p:cNvSpPr>
            <a:spLocks noGrp="1"/>
          </p:cNvSpPr>
          <p:nvPr>
            <p:ph type="sldNum" sz="quarter" idx="12"/>
          </p:nvPr>
        </p:nvSpPr>
        <p:spPr>
          <a:xfrm>
            <a:off x="6553200" y="6473229"/>
            <a:ext cx="2133600" cy="268139"/>
          </a:xfrm>
        </p:spPr>
        <p:txBody>
          <a:bodyPr/>
          <a:lstStyle/>
          <a:p>
            <a:fld id="{BA6DB2CC-113E-473F-8BF9-3B1AFD6D7C80}" type="slidenum">
              <a:rPr lang="fi-FI" smtClean="0">
                <a:latin typeface="Calibri" panose="020F0502020204030204" pitchFamily="34" charset="0"/>
              </a:rPr>
              <a:pPr/>
              <a:t>20</a:t>
            </a:fld>
            <a:endParaRPr lang="fi-FI">
              <a:latin typeface="Calibri" panose="020F0502020204030204" pitchFamily="34" charset="0"/>
            </a:endParaRPr>
          </a:p>
        </p:txBody>
      </p:sp>
      <p:sp>
        <p:nvSpPr>
          <p:cNvPr id="12" name="Date Placeholder 11"/>
          <p:cNvSpPr>
            <a:spLocks noGrp="1"/>
          </p:cNvSpPr>
          <p:nvPr>
            <p:ph type="dt" sz="half" idx="10"/>
          </p:nvPr>
        </p:nvSpPr>
        <p:spPr>
          <a:xfrm>
            <a:off x="457200" y="6473229"/>
            <a:ext cx="946448" cy="268139"/>
          </a:xfrm>
        </p:spPr>
        <p:txBody>
          <a:bodyPr/>
          <a:lstStyle/>
          <a:p>
            <a:r>
              <a:rPr lang="fi-FI" dirty="0" smtClean="0">
                <a:latin typeface="Calibri" panose="020F0502020204030204" pitchFamily="34" charset="0"/>
              </a:rPr>
              <a:t>28.8.2017</a:t>
            </a:r>
            <a:endParaRPr lang="fi-FI" dirty="0">
              <a:latin typeface="Calibri" panose="020F0502020204030204" pitchFamily="34" charset="0"/>
            </a:endParaRPr>
          </a:p>
        </p:txBody>
      </p:sp>
      <p:sp>
        <p:nvSpPr>
          <p:cNvPr id="13" name="Footer Placeholder 12"/>
          <p:cNvSpPr>
            <a:spLocks noGrp="1"/>
          </p:cNvSpPr>
          <p:nvPr>
            <p:ph type="ftr" sz="quarter" idx="11"/>
          </p:nvPr>
        </p:nvSpPr>
        <p:spPr>
          <a:xfrm>
            <a:off x="1691680" y="6473229"/>
            <a:ext cx="4824536" cy="268139"/>
          </a:xfrm>
        </p:spPr>
        <p:txBody>
          <a:bodyPr/>
          <a:lstStyle/>
          <a:p>
            <a:r>
              <a:rPr lang="fi-FI" smtClean="0">
                <a:latin typeface="Calibri" panose="020F0502020204030204" pitchFamily="34" charset="0"/>
              </a:rPr>
              <a:t>Kotilava-rahoitusmalli avoinna uusille lehdille/Riitta Koikkalainen/CCBY</a:t>
            </a:r>
            <a:endParaRPr lang="fi-FI" dirty="0">
              <a:latin typeface="Calibri" panose="020F0502020204030204" pitchFamily="34" charset="0"/>
            </a:endParaRPr>
          </a:p>
        </p:txBody>
      </p:sp>
    </p:spTree>
    <p:extLst>
      <p:ext uri="{BB962C8B-B14F-4D97-AF65-F5344CB8AC3E}">
        <p14:creationId xmlns:p14="http://schemas.microsoft.com/office/powerpoint/2010/main" val="2514582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23528" y="332656"/>
            <a:ext cx="5760640" cy="1015663"/>
          </a:xfrm>
          <a:prstGeom prst="rect">
            <a:avLst/>
          </a:prstGeom>
          <a:noFill/>
        </p:spPr>
        <p:txBody>
          <a:bodyPr wrap="square" rtlCol="0">
            <a:spAutoFit/>
          </a:bodyPr>
          <a:lstStyle/>
          <a:p>
            <a:r>
              <a:rPr lang="fi-FI" sz="6000" b="1" dirty="0" smtClean="0">
                <a:solidFill>
                  <a:srgbClr val="002060"/>
                </a:solidFill>
                <a:latin typeface="Calibri" panose="020F0502020204030204" pitchFamily="34" charset="0"/>
              </a:rPr>
              <a:t>Esityksen linkkejä</a:t>
            </a:r>
            <a:endParaRPr lang="fi-FI" sz="3600" b="1" dirty="0">
              <a:solidFill>
                <a:srgbClr val="002060"/>
              </a:solidFill>
              <a:latin typeface="Calibri" panose="020F0502020204030204" pitchFamily="34" charset="0"/>
            </a:endParaRPr>
          </a:p>
        </p:txBody>
      </p:sp>
      <p:sp>
        <p:nvSpPr>
          <p:cNvPr id="7" name="TextBox 6"/>
          <p:cNvSpPr txBox="1"/>
          <p:nvPr/>
        </p:nvSpPr>
        <p:spPr>
          <a:xfrm>
            <a:off x="395536" y="1280949"/>
            <a:ext cx="8496944" cy="4524315"/>
          </a:xfrm>
          <a:prstGeom prst="rect">
            <a:avLst/>
          </a:prstGeom>
          <a:noFill/>
        </p:spPr>
        <p:txBody>
          <a:bodyPr wrap="square" rtlCol="0">
            <a:spAutoFit/>
          </a:bodyPr>
          <a:lstStyle/>
          <a:p>
            <a:r>
              <a:rPr lang="fi-FI" sz="1200" b="1" dirty="0" smtClean="0">
                <a:latin typeface="Calibri" panose="020F0502020204030204" pitchFamily="34" charset="0"/>
              </a:rPr>
              <a:t>Avoin </a:t>
            </a:r>
            <a:r>
              <a:rPr lang="fi-FI" sz="1200" b="1" dirty="0">
                <a:latin typeface="Calibri" panose="020F0502020204030204" pitchFamily="34" charset="0"/>
              </a:rPr>
              <a:t>tiede ja tutkimus: </a:t>
            </a:r>
            <a:r>
              <a:rPr lang="fi-FI" sz="1200" b="1" u="sng" dirty="0">
                <a:latin typeface="Calibri" panose="020F0502020204030204" pitchFamily="34" charset="0"/>
                <a:hlinkClick r:id="rId3"/>
              </a:rPr>
              <a:t>http://avointiede.fi</a:t>
            </a:r>
            <a:r>
              <a:rPr lang="fi-FI" sz="1200" b="1" u="sng" dirty="0" smtClean="0">
                <a:latin typeface="Calibri" panose="020F0502020204030204" pitchFamily="34" charset="0"/>
                <a:hlinkClick r:id="rId3"/>
              </a:rPr>
              <a:t>/</a:t>
            </a:r>
            <a:r>
              <a:rPr lang="fi-FI" sz="1200" b="1" u="sng" dirty="0" smtClean="0">
                <a:latin typeface="Calibri" panose="020F0502020204030204" pitchFamily="34" charset="0"/>
              </a:rPr>
              <a:t/>
            </a:r>
            <a:br>
              <a:rPr lang="fi-FI" sz="1200" b="1" u="sng" dirty="0" smtClean="0">
                <a:latin typeface="Calibri" panose="020F0502020204030204" pitchFamily="34" charset="0"/>
              </a:rPr>
            </a:br>
            <a:endParaRPr lang="fi-FI" sz="1200" b="1" u="sng" dirty="0" smtClean="0">
              <a:latin typeface="Calibri" panose="020F0502020204030204" pitchFamily="34" charset="0"/>
            </a:endParaRPr>
          </a:p>
          <a:p>
            <a:r>
              <a:rPr lang="en-US" sz="1200" b="1" dirty="0" smtClean="0">
                <a:latin typeface="Calibri" panose="020F0502020204030204" pitchFamily="34" charset="0"/>
              </a:rPr>
              <a:t>Creative </a:t>
            </a:r>
            <a:r>
              <a:rPr lang="en-US" sz="1200" b="1" dirty="0">
                <a:latin typeface="Calibri" panose="020F0502020204030204" pitchFamily="34" charset="0"/>
              </a:rPr>
              <a:t>commons -</a:t>
            </a:r>
            <a:r>
              <a:rPr lang="en-US" sz="1200" b="1" dirty="0" err="1">
                <a:latin typeface="Calibri" panose="020F0502020204030204" pitchFamily="34" charset="0"/>
              </a:rPr>
              <a:t>lisenssit</a:t>
            </a:r>
            <a:r>
              <a:rPr lang="en-US" sz="1200" b="1" dirty="0">
                <a:latin typeface="Calibri" panose="020F0502020204030204" pitchFamily="34" charset="0"/>
              </a:rPr>
              <a:t>: </a:t>
            </a:r>
            <a:r>
              <a:rPr lang="en-US" sz="1200" b="1" u="sng" dirty="0">
                <a:latin typeface="Calibri" panose="020F0502020204030204" pitchFamily="34" charset="0"/>
                <a:hlinkClick r:id="rId4"/>
              </a:rPr>
              <a:t>http://creativecommons.fi/lisenssit/</a:t>
            </a:r>
            <a:endParaRPr lang="fi-FI" sz="1200" b="1" dirty="0">
              <a:latin typeface="Calibri" panose="020F0502020204030204" pitchFamily="34" charset="0"/>
            </a:endParaRPr>
          </a:p>
          <a:p>
            <a:endParaRPr lang="en-US" sz="1200" b="1" dirty="0" smtClean="0">
              <a:latin typeface="Calibri" panose="020F0502020204030204" pitchFamily="34" charset="0"/>
            </a:endParaRPr>
          </a:p>
          <a:p>
            <a:r>
              <a:rPr lang="en-US" sz="1200" b="1" dirty="0" smtClean="0">
                <a:latin typeface="Calibri" panose="020F0502020204030204" pitchFamily="34" charset="0"/>
              </a:rPr>
              <a:t>Digital </a:t>
            </a:r>
            <a:r>
              <a:rPr lang="en-US" sz="1200" b="1" dirty="0">
                <a:latin typeface="Calibri" panose="020F0502020204030204" pitchFamily="34" charset="0"/>
              </a:rPr>
              <a:t>object identifier -</a:t>
            </a:r>
            <a:r>
              <a:rPr lang="en-US" sz="1200" b="1" dirty="0" err="1">
                <a:latin typeface="Calibri" panose="020F0502020204030204" pitchFamily="34" charset="0"/>
              </a:rPr>
              <a:t>tunnus</a:t>
            </a:r>
            <a:r>
              <a:rPr lang="en-US" sz="1200" b="1" dirty="0">
                <a:latin typeface="Calibri" panose="020F0502020204030204" pitchFamily="34" charset="0"/>
              </a:rPr>
              <a:t> (DOI): </a:t>
            </a:r>
            <a:r>
              <a:rPr lang="en-US" sz="1200" b="1" dirty="0">
                <a:latin typeface="Calibri" panose="020F0502020204030204" pitchFamily="34" charset="0"/>
                <a:hlinkClick r:id="rId5"/>
              </a:rPr>
              <a:t>http://</a:t>
            </a:r>
            <a:r>
              <a:rPr lang="en-US" sz="1200" b="1" dirty="0" smtClean="0">
                <a:latin typeface="Calibri" panose="020F0502020204030204" pitchFamily="34" charset="0"/>
                <a:hlinkClick r:id="rId5"/>
              </a:rPr>
              <a:t>www.doi.org/index.html</a:t>
            </a:r>
            <a:endParaRPr lang="en-US" sz="1200" b="1" dirty="0" smtClean="0">
              <a:latin typeface="Calibri" panose="020F0502020204030204" pitchFamily="34" charset="0"/>
            </a:endParaRPr>
          </a:p>
          <a:p>
            <a:endParaRPr lang="en-US" sz="1200" b="1" dirty="0" smtClean="0">
              <a:latin typeface="Calibri" panose="020F0502020204030204" pitchFamily="34" charset="0"/>
            </a:endParaRPr>
          </a:p>
          <a:p>
            <a:r>
              <a:rPr lang="en-US" sz="1200" b="1" dirty="0" smtClean="0">
                <a:latin typeface="Calibri" panose="020F0502020204030204" pitchFamily="34" charset="0"/>
              </a:rPr>
              <a:t>Directory </a:t>
            </a:r>
            <a:r>
              <a:rPr lang="en-US" sz="1200" b="1" dirty="0">
                <a:latin typeface="Calibri" panose="020F0502020204030204" pitchFamily="34" charset="0"/>
              </a:rPr>
              <a:t>of open access journals (DOAJ): </a:t>
            </a:r>
            <a:r>
              <a:rPr lang="en-US" sz="1200" b="1" dirty="0">
                <a:latin typeface="Calibri" panose="020F0502020204030204" pitchFamily="34" charset="0"/>
                <a:hlinkClick r:id="rId6"/>
              </a:rPr>
              <a:t>https://doaj.org</a:t>
            </a:r>
            <a:r>
              <a:rPr lang="en-US" sz="1200" b="1" dirty="0" smtClean="0">
                <a:latin typeface="Calibri" panose="020F0502020204030204" pitchFamily="34" charset="0"/>
                <a:hlinkClick r:id="rId6"/>
              </a:rPr>
              <a:t>/</a:t>
            </a:r>
            <a:endParaRPr lang="en-US" sz="1200" b="1" dirty="0" smtClean="0">
              <a:latin typeface="Calibri" panose="020F0502020204030204" pitchFamily="34" charset="0"/>
            </a:endParaRPr>
          </a:p>
          <a:p>
            <a:endParaRPr lang="en-US" sz="1200" b="1" dirty="0">
              <a:latin typeface="Calibri" panose="020F0502020204030204" pitchFamily="34" charset="0"/>
            </a:endParaRPr>
          </a:p>
          <a:p>
            <a:r>
              <a:rPr lang="en-US" sz="1200" b="1" dirty="0" smtClean="0">
                <a:latin typeface="Calibri" panose="020F0502020204030204" pitchFamily="34" charset="0"/>
              </a:rPr>
              <a:t>Ilva, Jyrki (2016). Reboot the system. Finnish </a:t>
            </a:r>
            <a:r>
              <a:rPr lang="en-US" sz="1200" b="1" dirty="0">
                <a:latin typeface="Calibri" panose="020F0502020204030204" pitchFamily="34" charset="0"/>
              </a:rPr>
              <a:t>scholarly journals, funding and infrastructure. </a:t>
            </a:r>
            <a:r>
              <a:rPr lang="en-US" sz="1200" b="1" dirty="0">
                <a:latin typeface="Calibri" panose="020F0502020204030204" pitchFamily="34" charset="0"/>
                <a:hlinkClick r:id="rId7"/>
              </a:rPr>
              <a:t>https://</a:t>
            </a:r>
            <a:r>
              <a:rPr lang="en-US" sz="1200" b="1" dirty="0" smtClean="0">
                <a:latin typeface="Calibri" panose="020F0502020204030204" pitchFamily="34" charset="0"/>
                <a:hlinkClick r:id="rId7"/>
              </a:rPr>
              <a:t>www.doria.fi/bitstream/handle/10024/125017/reboot-the-system-2016-08-29.pdf?sequence=2</a:t>
            </a:r>
            <a:endParaRPr lang="en-US" sz="1200" b="1" dirty="0" smtClean="0">
              <a:latin typeface="Calibri" panose="020F0502020204030204" pitchFamily="34" charset="0"/>
            </a:endParaRPr>
          </a:p>
          <a:p>
            <a:endParaRPr lang="fi-FI" sz="1200" b="1" dirty="0">
              <a:latin typeface="Calibri" panose="020F0502020204030204" pitchFamily="34" charset="0"/>
            </a:endParaRPr>
          </a:p>
          <a:p>
            <a:r>
              <a:rPr lang="fi-FI" sz="1200" b="1" dirty="0">
                <a:latin typeface="Calibri" panose="020F0502020204030204" pitchFamily="34" charset="0"/>
              </a:rPr>
              <a:t>Ilva, Jyrki &amp; Johanna Lilja (2014). </a:t>
            </a:r>
            <a:r>
              <a:rPr lang="fi-FI" sz="1200" b="1" i="1" dirty="0">
                <a:latin typeface="Calibri" panose="020F0502020204030204" pitchFamily="34" charset="0"/>
              </a:rPr>
              <a:t>Kotimaiset tieteelliset lehdet ja avoin julkaiseminen. Selvitys mahdollisista rahoitusmalleista</a:t>
            </a:r>
            <a:r>
              <a:rPr lang="fi-FI" sz="1200" b="1" dirty="0">
                <a:latin typeface="Calibri" panose="020F0502020204030204" pitchFamily="34" charset="0"/>
              </a:rPr>
              <a:t>. Helsinki: Tieteellisten seurain valtuuskunta. </a:t>
            </a:r>
            <a:r>
              <a:rPr lang="fi-FI" sz="1200" b="1" u="sng" dirty="0">
                <a:latin typeface="Calibri" panose="020F0502020204030204" pitchFamily="34" charset="0"/>
                <a:hlinkClick r:id="rId8"/>
              </a:rPr>
              <a:t>http://</a:t>
            </a:r>
            <a:r>
              <a:rPr lang="fi-FI" sz="1200" b="1" u="sng" dirty="0" smtClean="0">
                <a:latin typeface="Calibri" panose="020F0502020204030204" pitchFamily="34" charset="0"/>
                <a:hlinkClick r:id="rId8"/>
              </a:rPr>
              <a:t>www.doria.fi/handle/10024/102279</a:t>
            </a:r>
            <a:endParaRPr lang="fi-FI" sz="1200" b="1" u="sng" dirty="0" smtClean="0">
              <a:latin typeface="Calibri" panose="020F0502020204030204" pitchFamily="34" charset="0"/>
            </a:endParaRPr>
          </a:p>
          <a:p>
            <a:endParaRPr lang="fi-FI" sz="1200" b="1" dirty="0" smtClean="0">
              <a:latin typeface="Calibri" panose="020F0502020204030204" pitchFamily="34" charset="0"/>
            </a:endParaRPr>
          </a:p>
          <a:p>
            <a:r>
              <a:rPr lang="fi-FI" sz="1200" b="1" dirty="0" smtClean="0">
                <a:latin typeface="Calibri" panose="020F0502020204030204" pitchFamily="34" charset="0"/>
              </a:rPr>
              <a:t>Journal.fi-palvelu</a:t>
            </a:r>
            <a:r>
              <a:rPr lang="fi-FI" sz="1200" b="1" dirty="0">
                <a:latin typeface="Calibri" panose="020F0502020204030204" pitchFamily="34" charset="0"/>
              </a:rPr>
              <a:t>: </a:t>
            </a:r>
            <a:r>
              <a:rPr lang="fi-FI" sz="1200" b="1" dirty="0">
                <a:latin typeface="Calibri" panose="020F0502020204030204" pitchFamily="34" charset="0"/>
                <a:hlinkClick r:id="rId9"/>
              </a:rPr>
              <a:t>http://journal.fi</a:t>
            </a:r>
            <a:r>
              <a:rPr lang="fi-FI" sz="1200" b="1" dirty="0" smtClean="0">
                <a:latin typeface="Calibri" panose="020F0502020204030204" pitchFamily="34" charset="0"/>
                <a:hlinkClick r:id="rId9"/>
              </a:rPr>
              <a:t>/</a:t>
            </a:r>
            <a:endParaRPr lang="fi-FI" sz="1200" b="1" dirty="0" smtClean="0">
              <a:latin typeface="Calibri" panose="020F0502020204030204" pitchFamily="34" charset="0"/>
            </a:endParaRPr>
          </a:p>
          <a:p>
            <a:endParaRPr lang="fi-FI" sz="1200" b="1" dirty="0">
              <a:latin typeface="Calibri" panose="020F0502020204030204" pitchFamily="34" charset="0"/>
            </a:endParaRPr>
          </a:p>
          <a:p>
            <a:r>
              <a:rPr lang="fi-FI" sz="1200" b="1" dirty="0">
                <a:latin typeface="Calibri" panose="020F0502020204030204" pitchFamily="34" charset="0"/>
              </a:rPr>
              <a:t>Kotilava-hanke: </a:t>
            </a:r>
            <a:r>
              <a:rPr lang="fi-FI" sz="1200" b="1" u="sng" dirty="0">
                <a:latin typeface="Calibri" panose="020F0502020204030204" pitchFamily="34" charset="0"/>
                <a:hlinkClick r:id="rId10"/>
              </a:rPr>
              <a:t>http://kotilava.fi/</a:t>
            </a:r>
            <a:r>
              <a:rPr lang="fi-FI" sz="1200" b="1" dirty="0">
                <a:latin typeface="Calibri" panose="020F0502020204030204" pitchFamily="34" charset="0"/>
              </a:rPr>
              <a:t> </a:t>
            </a:r>
            <a:r>
              <a:rPr lang="fi-FI" sz="1200" b="1" dirty="0">
                <a:latin typeface="Calibri" panose="020F0502020204030204" pitchFamily="34" charset="0"/>
                <a:sym typeface="Wingdings" panose="05000000000000000000" pitchFamily="2" charset="2"/>
              </a:rPr>
              <a:t> </a:t>
            </a:r>
            <a:r>
              <a:rPr lang="fi-FI" sz="1200" b="1" dirty="0">
                <a:latin typeface="Calibri" panose="020F0502020204030204" pitchFamily="34" charset="0"/>
              </a:rPr>
              <a:t> </a:t>
            </a:r>
            <a:r>
              <a:rPr lang="fi-FI" sz="1200" b="1" u="sng" dirty="0">
                <a:latin typeface="Calibri" panose="020F0502020204030204" pitchFamily="34" charset="0"/>
                <a:hlinkClick r:id="rId11"/>
              </a:rPr>
              <a:t>https://www.kiwi.fi/pages/viewpage.action?pageId=58493505</a:t>
            </a:r>
            <a:endParaRPr lang="fi-FI" sz="1200" b="1" u="sng" dirty="0">
              <a:latin typeface="Calibri" panose="020F0502020204030204" pitchFamily="34" charset="0"/>
            </a:endParaRPr>
          </a:p>
          <a:p>
            <a:endParaRPr lang="fi-FI" sz="1200" b="1" dirty="0">
              <a:latin typeface="Calibri" panose="020F0502020204030204" pitchFamily="34" charset="0"/>
            </a:endParaRPr>
          </a:p>
          <a:p>
            <a:r>
              <a:rPr lang="fi-FI" sz="1200" b="1" dirty="0" smtClean="0">
                <a:latin typeface="Calibri" panose="020F0502020204030204" pitchFamily="34" charset="0"/>
              </a:rPr>
              <a:t>Naukkarinen</a:t>
            </a:r>
            <a:r>
              <a:rPr lang="fi-FI" sz="1200" b="1" dirty="0">
                <a:latin typeface="Calibri" panose="020F0502020204030204" pitchFamily="34" charset="0"/>
              </a:rPr>
              <a:t>, Piia (2016). Avoimen julkaisun tuen malli. Selvitys. Helsinki: Avoin tiede ja tutkimus -hanke. </a:t>
            </a:r>
            <a:r>
              <a:rPr lang="fi-FI" sz="1200" b="1" u="sng" dirty="0">
                <a:latin typeface="Calibri" panose="020F0502020204030204" pitchFamily="34" charset="0"/>
                <a:hlinkClick r:id="rId12"/>
              </a:rPr>
              <a:t>http://avointiede.fi/documents/10864/12232/Avoimen+julkaisemisen+tuen+malli/73838e9b-7924-446c-9c7a-cc8f759919bb</a:t>
            </a:r>
            <a:endParaRPr lang="fi-FI" sz="1200" b="1" dirty="0">
              <a:latin typeface="Calibri" panose="020F0502020204030204" pitchFamily="34" charset="0"/>
            </a:endParaRPr>
          </a:p>
          <a:p>
            <a:endParaRPr lang="fi-FI" sz="1200" b="1" dirty="0" smtClean="0">
              <a:latin typeface="Calibri" panose="020F0502020204030204" pitchFamily="34" charset="0"/>
            </a:endParaRPr>
          </a:p>
          <a:p>
            <a:r>
              <a:rPr lang="fi-FI" sz="1200" b="1" dirty="0" err="1" smtClean="0">
                <a:latin typeface="Calibri" panose="020F0502020204030204" pitchFamily="34" charset="0"/>
              </a:rPr>
              <a:t>ORCID-tutkijatunniste</a:t>
            </a:r>
            <a:r>
              <a:rPr lang="fi-FI" sz="1200" b="1" dirty="0">
                <a:latin typeface="Calibri" panose="020F0502020204030204" pitchFamily="34" charset="0"/>
              </a:rPr>
              <a:t>: </a:t>
            </a:r>
            <a:r>
              <a:rPr lang="fi-FI" sz="1200" b="1" dirty="0">
                <a:latin typeface="Calibri" panose="020F0502020204030204" pitchFamily="34" charset="0"/>
                <a:hlinkClick r:id="rId13"/>
              </a:rPr>
              <a:t>https://</a:t>
            </a:r>
            <a:r>
              <a:rPr lang="fi-FI" sz="1200" b="1" dirty="0" smtClean="0">
                <a:latin typeface="Calibri" panose="020F0502020204030204" pitchFamily="34" charset="0"/>
                <a:hlinkClick r:id="rId13"/>
              </a:rPr>
              <a:t>www.csc.fi/fi/orcid</a:t>
            </a:r>
            <a:endParaRPr lang="fi-FI" sz="1200" b="1" dirty="0" smtClean="0">
              <a:latin typeface="Calibri" panose="020F0502020204030204" pitchFamily="34" charset="0"/>
            </a:endParaRPr>
          </a:p>
          <a:p>
            <a:endParaRPr lang="fi-FI" sz="1200" b="1" dirty="0">
              <a:latin typeface="Calibri" panose="020F0502020204030204" pitchFamily="34" charset="0"/>
            </a:endParaRPr>
          </a:p>
          <a:p>
            <a:r>
              <a:rPr lang="fi-FI" sz="1200" b="1" dirty="0" smtClean="0">
                <a:latin typeface="Calibri" panose="020F0502020204030204" pitchFamily="34" charset="0"/>
              </a:rPr>
              <a:t>Tieteellisten </a:t>
            </a:r>
            <a:r>
              <a:rPr lang="fi-FI" sz="1200" b="1" dirty="0">
                <a:latin typeface="Calibri" panose="020F0502020204030204" pitchFamily="34" charset="0"/>
              </a:rPr>
              <a:t>seurain valtuuskunta: </a:t>
            </a:r>
            <a:r>
              <a:rPr lang="fi-FI" sz="1200" b="1" u="sng" dirty="0">
                <a:latin typeface="Calibri" panose="020F0502020204030204" pitchFamily="34" charset="0"/>
                <a:hlinkClick r:id="rId14"/>
              </a:rPr>
              <a:t>https://www.tsv.fi</a:t>
            </a:r>
            <a:r>
              <a:rPr lang="fi-FI" sz="1200" b="1" u="sng" dirty="0" smtClean="0">
                <a:latin typeface="Calibri" panose="020F0502020204030204" pitchFamily="34" charset="0"/>
                <a:hlinkClick r:id="rId14"/>
              </a:rPr>
              <a:t>/</a:t>
            </a:r>
            <a:endParaRPr lang="fi-FI" sz="1200" b="1" dirty="0" smtClean="0">
              <a:latin typeface="Calibri" panose="020F0502020204030204" pitchFamily="34" charset="0"/>
            </a:endParaRPr>
          </a:p>
        </p:txBody>
      </p:sp>
      <p:sp>
        <p:nvSpPr>
          <p:cNvPr id="2" name="Rectangle 1"/>
          <p:cNvSpPr/>
          <p:nvPr/>
        </p:nvSpPr>
        <p:spPr>
          <a:xfrm>
            <a:off x="6046242" y="827420"/>
            <a:ext cx="2198166" cy="369332"/>
          </a:xfrm>
          <a:prstGeom prst="rect">
            <a:avLst/>
          </a:prstGeom>
        </p:spPr>
        <p:txBody>
          <a:bodyPr wrap="none">
            <a:spAutoFit/>
          </a:bodyPr>
          <a:lstStyle/>
          <a:p>
            <a:r>
              <a:rPr lang="fi-FI" b="1" dirty="0">
                <a:latin typeface="Calibri" panose="020F0502020204030204" pitchFamily="34" charset="0"/>
              </a:rPr>
              <a:t>Tarkistettu </a:t>
            </a:r>
            <a:r>
              <a:rPr lang="fi-FI" b="1" dirty="0" smtClean="0">
                <a:latin typeface="Calibri" panose="020F0502020204030204" pitchFamily="34" charset="0"/>
              </a:rPr>
              <a:t>24.8.2017</a:t>
            </a:r>
            <a:endParaRPr lang="fi-FI" b="1" dirty="0">
              <a:latin typeface="Calibri" panose="020F0502020204030204" pitchFamily="34" charset="0"/>
            </a:endParaRPr>
          </a:p>
        </p:txBody>
      </p:sp>
      <p:sp>
        <p:nvSpPr>
          <p:cNvPr id="9" name="Slide Number Placeholder 8"/>
          <p:cNvSpPr>
            <a:spLocks noGrp="1"/>
          </p:cNvSpPr>
          <p:nvPr>
            <p:ph type="sldNum" sz="quarter" idx="12"/>
          </p:nvPr>
        </p:nvSpPr>
        <p:spPr/>
        <p:txBody>
          <a:bodyPr/>
          <a:lstStyle/>
          <a:p>
            <a:fld id="{BA6DB2CC-113E-473F-8BF9-3B1AFD6D7C80}" type="slidenum">
              <a:rPr lang="fi-FI" smtClean="0">
                <a:latin typeface="Calibri" panose="020F0502020204030204" pitchFamily="34" charset="0"/>
              </a:rPr>
              <a:pPr/>
              <a:t>21</a:t>
            </a:fld>
            <a:endParaRPr lang="fi-FI">
              <a:latin typeface="Calibri" panose="020F0502020204030204" pitchFamily="34" charset="0"/>
            </a:endParaRPr>
          </a:p>
        </p:txBody>
      </p:sp>
      <p:sp>
        <p:nvSpPr>
          <p:cNvPr id="3" name="Date Placeholder 2"/>
          <p:cNvSpPr>
            <a:spLocks noGrp="1"/>
          </p:cNvSpPr>
          <p:nvPr>
            <p:ph type="dt" sz="half" idx="10"/>
          </p:nvPr>
        </p:nvSpPr>
        <p:spPr/>
        <p:txBody>
          <a:bodyPr/>
          <a:lstStyle/>
          <a:p>
            <a:r>
              <a:rPr lang="fi-FI" dirty="0" smtClean="0">
                <a:latin typeface="Calibri" panose="020F0502020204030204" pitchFamily="34" charset="0"/>
              </a:rPr>
              <a:t>28.8.2017</a:t>
            </a:r>
            <a:endParaRPr lang="fi-FI" dirty="0">
              <a:latin typeface="Calibri" panose="020F0502020204030204" pitchFamily="34" charset="0"/>
            </a:endParaRPr>
          </a:p>
        </p:txBody>
      </p:sp>
      <p:sp>
        <p:nvSpPr>
          <p:cNvPr id="4" name="Footer Placeholder 3"/>
          <p:cNvSpPr>
            <a:spLocks noGrp="1"/>
          </p:cNvSpPr>
          <p:nvPr>
            <p:ph type="ftr" sz="quarter" idx="11"/>
          </p:nvPr>
        </p:nvSpPr>
        <p:spPr/>
        <p:txBody>
          <a:bodyPr/>
          <a:lstStyle/>
          <a:p>
            <a:r>
              <a:rPr lang="fi-FI" smtClean="0">
                <a:latin typeface="Calibri" panose="020F0502020204030204" pitchFamily="34" charset="0"/>
              </a:rPr>
              <a:t>Kotilava-rahoitusmalli avoinna uusille lehdille/Riitta Koikkalainen/CCBY</a:t>
            </a:r>
            <a:endParaRPr lang="fi-FI" dirty="0">
              <a:latin typeface="Calibri" panose="020F0502020204030204" pitchFamily="34" charset="0"/>
            </a:endParaRPr>
          </a:p>
        </p:txBody>
      </p:sp>
    </p:spTree>
    <p:extLst>
      <p:ext uri="{BB962C8B-B14F-4D97-AF65-F5344CB8AC3E}">
        <p14:creationId xmlns:p14="http://schemas.microsoft.com/office/powerpoint/2010/main" val="344403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6512" y="1556792"/>
            <a:ext cx="9144000" cy="2708434"/>
          </a:xfrm>
          <a:prstGeom prst="rect">
            <a:avLst/>
          </a:prstGeom>
          <a:noFill/>
        </p:spPr>
        <p:txBody>
          <a:bodyPr wrap="square" rtlCol="0">
            <a:spAutoFit/>
          </a:bodyPr>
          <a:lstStyle/>
          <a:p>
            <a:pPr algn="ctr"/>
            <a:r>
              <a:rPr lang="fi-FI" sz="16700" b="1" dirty="0" smtClean="0">
                <a:solidFill>
                  <a:srgbClr val="002060"/>
                </a:solidFill>
                <a:latin typeface="Calibri" panose="020F0502020204030204" pitchFamily="34" charset="0"/>
              </a:rPr>
              <a:t>Kiitos</a:t>
            </a:r>
            <a:r>
              <a:rPr lang="fi-FI" sz="16700" b="1" spc="-150" dirty="0" smtClean="0">
                <a:solidFill>
                  <a:srgbClr val="002060"/>
                </a:solidFill>
                <a:latin typeface="Calibri" panose="020F0502020204030204" pitchFamily="34" charset="0"/>
              </a:rPr>
              <a:t>!</a:t>
            </a:r>
            <a:endParaRPr lang="fi-FI" sz="16700" b="1" spc="-150" dirty="0">
              <a:solidFill>
                <a:srgbClr val="002060"/>
              </a:solidFill>
              <a:latin typeface="Calibri" panose="020F0502020204030204" pitchFamily="34" charset="0"/>
            </a:endParaRPr>
          </a:p>
        </p:txBody>
      </p:sp>
      <p:sp>
        <p:nvSpPr>
          <p:cNvPr id="9" name="Slide Number Placeholder 8"/>
          <p:cNvSpPr>
            <a:spLocks noGrp="1"/>
          </p:cNvSpPr>
          <p:nvPr>
            <p:ph type="sldNum" sz="quarter" idx="12"/>
          </p:nvPr>
        </p:nvSpPr>
        <p:spPr/>
        <p:txBody>
          <a:bodyPr/>
          <a:lstStyle/>
          <a:p>
            <a:fld id="{BA6DB2CC-113E-473F-8BF9-3B1AFD6D7C80}" type="slidenum">
              <a:rPr lang="fi-FI" smtClean="0">
                <a:latin typeface="Calibri" panose="020F0502020204030204" pitchFamily="34" charset="0"/>
              </a:rPr>
              <a:pPr/>
              <a:t>22</a:t>
            </a:fld>
            <a:endParaRPr lang="fi-FI">
              <a:latin typeface="Calibri" panose="020F0502020204030204" pitchFamily="34" charset="0"/>
            </a:endParaRPr>
          </a:p>
        </p:txBody>
      </p:sp>
      <p:sp>
        <p:nvSpPr>
          <p:cNvPr id="2" name="Date Placeholder 1"/>
          <p:cNvSpPr>
            <a:spLocks noGrp="1"/>
          </p:cNvSpPr>
          <p:nvPr>
            <p:ph type="dt" sz="half" idx="10"/>
          </p:nvPr>
        </p:nvSpPr>
        <p:spPr/>
        <p:txBody>
          <a:bodyPr/>
          <a:lstStyle/>
          <a:p>
            <a:r>
              <a:rPr lang="fi-FI" dirty="0" smtClean="0">
                <a:latin typeface="Calibri" panose="020F0502020204030204" pitchFamily="34" charset="0"/>
              </a:rPr>
              <a:t>28.8.2017</a:t>
            </a:r>
            <a:endParaRPr lang="fi-FI" dirty="0">
              <a:latin typeface="Calibri" panose="020F0502020204030204" pitchFamily="34" charset="0"/>
            </a:endParaRPr>
          </a:p>
        </p:txBody>
      </p:sp>
      <p:sp>
        <p:nvSpPr>
          <p:cNvPr id="4" name="Footer Placeholder 3"/>
          <p:cNvSpPr>
            <a:spLocks noGrp="1"/>
          </p:cNvSpPr>
          <p:nvPr>
            <p:ph type="ftr" sz="quarter" idx="11"/>
          </p:nvPr>
        </p:nvSpPr>
        <p:spPr/>
        <p:txBody>
          <a:bodyPr/>
          <a:lstStyle/>
          <a:p>
            <a:r>
              <a:rPr lang="fi-FI" smtClean="0">
                <a:latin typeface="Calibri" panose="020F0502020204030204" pitchFamily="34" charset="0"/>
              </a:rPr>
              <a:t>Kotilava-rahoitusmalli avoinna uusille lehdille/Riitta Koikkalainen/CCBY</a:t>
            </a:r>
            <a:endParaRPr lang="fi-FI" dirty="0">
              <a:latin typeface="Calibri" panose="020F0502020204030204" pitchFamily="34" charset="0"/>
            </a:endParaRPr>
          </a:p>
        </p:txBody>
      </p:sp>
    </p:spTree>
    <p:extLst>
      <p:ext uri="{BB962C8B-B14F-4D97-AF65-F5344CB8AC3E}">
        <p14:creationId xmlns:p14="http://schemas.microsoft.com/office/powerpoint/2010/main" val="1978264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23528" y="332656"/>
            <a:ext cx="8424936" cy="1938992"/>
          </a:xfrm>
          <a:prstGeom prst="rect">
            <a:avLst/>
          </a:prstGeom>
          <a:noFill/>
        </p:spPr>
        <p:txBody>
          <a:bodyPr wrap="square" rtlCol="0">
            <a:spAutoFit/>
          </a:bodyPr>
          <a:lstStyle/>
          <a:p>
            <a:r>
              <a:rPr lang="fi-FI" sz="6000" b="1" dirty="0" smtClean="0">
                <a:solidFill>
                  <a:srgbClr val="002060"/>
                </a:solidFill>
                <a:latin typeface="Calibri" panose="020F0502020204030204" pitchFamily="34" charset="0"/>
              </a:rPr>
              <a:t>Kotilava-hankkeen</a:t>
            </a:r>
            <a:br>
              <a:rPr lang="fi-FI" sz="6000" b="1" dirty="0" smtClean="0">
                <a:solidFill>
                  <a:srgbClr val="002060"/>
                </a:solidFill>
                <a:latin typeface="Calibri" panose="020F0502020204030204" pitchFamily="34" charset="0"/>
              </a:rPr>
            </a:br>
            <a:r>
              <a:rPr lang="fi-FI" sz="6000" b="1" dirty="0" smtClean="0">
                <a:solidFill>
                  <a:srgbClr val="002060"/>
                </a:solidFill>
                <a:latin typeface="Calibri" panose="020F0502020204030204" pitchFamily="34" charset="0"/>
              </a:rPr>
              <a:t>kaksi osaa </a:t>
            </a:r>
            <a:endParaRPr lang="fi-FI" sz="6000" dirty="0"/>
          </a:p>
        </p:txBody>
      </p:sp>
      <p:sp>
        <p:nvSpPr>
          <p:cNvPr id="7" name="TextBox 6"/>
          <p:cNvSpPr txBox="1"/>
          <p:nvPr/>
        </p:nvSpPr>
        <p:spPr>
          <a:xfrm>
            <a:off x="445362" y="2564904"/>
            <a:ext cx="7848872" cy="2954655"/>
          </a:xfrm>
          <a:prstGeom prst="rect">
            <a:avLst/>
          </a:prstGeom>
          <a:noFill/>
        </p:spPr>
        <p:txBody>
          <a:bodyPr wrap="square" rtlCol="0">
            <a:spAutoFit/>
          </a:bodyPr>
          <a:lstStyle/>
          <a:p>
            <a:r>
              <a:rPr lang="fi-FI" sz="3600" b="1" dirty="0" smtClean="0">
                <a:latin typeface="Calibri" panose="020F0502020204030204" pitchFamily="34" charset="0"/>
              </a:rPr>
              <a:t>Sähköinen toimitus- ja julkaisualusta</a:t>
            </a:r>
            <a:r>
              <a:rPr lang="fi-FI" b="1" dirty="0" smtClean="0">
                <a:latin typeface="Calibri" panose="020F0502020204030204" pitchFamily="34" charset="0"/>
              </a:rPr>
              <a:t/>
            </a:r>
            <a:br>
              <a:rPr lang="fi-FI" b="1" dirty="0" smtClean="0">
                <a:latin typeface="Calibri" panose="020F0502020204030204" pitchFamily="34" charset="0"/>
              </a:rPr>
            </a:br>
            <a:r>
              <a:rPr lang="fi-FI" sz="2400" b="1" dirty="0" smtClean="0">
                <a:latin typeface="Calibri" panose="020F0502020204030204" pitchFamily="34" charset="0"/>
              </a:rPr>
              <a:t>Suomen </a:t>
            </a:r>
            <a:r>
              <a:rPr lang="fi-FI" sz="2400" b="1" dirty="0">
                <a:latin typeface="Calibri" panose="020F0502020204030204" pitchFamily="34" charset="0"/>
              </a:rPr>
              <a:t>oloihin lokalisoitu versio OJS </a:t>
            </a:r>
            <a:r>
              <a:rPr lang="fi-FI" sz="2400" b="1" dirty="0" smtClean="0">
                <a:latin typeface="Calibri" panose="020F0502020204030204" pitchFamily="34" charset="0"/>
              </a:rPr>
              <a:t>3.0-julkaisualustasta, journal.fi, avattiin käyttöön </a:t>
            </a:r>
            <a:r>
              <a:rPr lang="fi-FI" sz="2400" b="1" dirty="0">
                <a:latin typeface="Calibri" panose="020F0502020204030204" pitchFamily="34" charset="0"/>
              </a:rPr>
              <a:t>tammikuussa 2017</a:t>
            </a:r>
            <a:r>
              <a:rPr lang="fi-FI" sz="2400" b="1" dirty="0" smtClean="0">
                <a:latin typeface="Calibri" panose="020F0502020204030204" pitchFamily="34" charset="0"/>
              </a:rPr>
              <a:t>. (TSV)</a:t>
            </a:r>
          </a:p>
          <a:p>
            <a:endParaRPr lang="fi-FI" b="1" dirty="0" smtClean="0">
              <a:latin typeface="Calibri" panose="020F0502020204030204" pitchFamily="34" charset="0"/>
            </a:endParaRPr>
          </a:p>
          <a:p>
            <a:r>
              <a:rPr lang="fi-FI" sz="3600" b="1" dirty="0" smtClean="0">
                <a:latin typeface="Calibri" panose="020F0502020204030204" pitchFamily="34" charset="0"/>
              </a:rPr>
              <a:t>Rahoitusmalli</a:t>
            </a:r>
            <a:r>
              <a:rPr lang="fi-FI" b="1" dirty="0" smtClean="0">
                <a:latin typeface="Calibri" panose="020F0502020204030204" pitchFamily="34" charset="0"/>
              </a:rPr>
              <a:t/>
            </a:r>
            <a:br>
              <a:rPr lang="fi-FI" b="1" dirty="0" smtClean="0">
                <a:latin typeface="Calibri" panose="020F0502020204030204" pitchFamily="34" charset="0"/>
              </a:rPr>
            </a:br>
            <a:r>
              <a:rPr lang="fi-FI" sz="2400" b="1" dirty="0" smtClean="0">
                <a:latin typeface="Calibri" panose="020F0502020204030204" pitchFamily="34" charset="0"/>
              </a:rPr>
              <a:t>Kotimaisten avointen tiedelehtien rahoitusmallin luominen. (Kansalliskirjasto)</a:t>
            </a:r>
            <a:endParaRPr lang="fi-FI" sz="2400" b="1" dirty="0">
              <a:latin typeface="Calibri" panose="020F0502020204030204" pitchFamily="34" charset="0"/>
            </a:endParaRPr>
          </a:p>
        </p:txBody>
      </p:sp>
      <p:sp>
        <p:nvSpPr>
          <p:cNvPr id="8" name="Slide Number Placeholder 7"/>
          <p:cNvSpPr>
            <a:spLocks noGrp="1"/>
          </p:cNvSpPr>
          <p:nvPr>
            <p:ph type="sldNum" sz="quarter" idx="12"/>
          </p:nvPr>
        </p:nvSpPr>
        <p:spPr/>
        <p:txBody>
          <a:bodyPr/>
          <a:lstStyle/>
          <a:p>
            <a:fld id="{BA6DB2CC-113E-473F-8BF9-3B1AFD6D7C80}" type="slidenum">
              <a:rPr lang="fi-FI" smtClean="0">
                <a:latin typeface="Calibri" panose="020F0502020204030204" pitchFamily="34" charset="0"/>
              </a:rPr>
              <a:pPr/>
              <a:t>3</a:t>
            </a:fld>
            <a:endParaRPr lang="fi-FI">
              <a:latin typeface="Calibri" panose="020F0502020204030204" pitchFamily="34" charset="0"/>
            </a:endParaRPr>
          </a:p>
        </p:txBody>
      </p:sp>
      <p:sp>
        <p:nvSpPr>
          <p:cNvPr id="2" name="Date Placeholder 1"/>
          <p:cNvSpPr>
            <a:spLocks noGrp="1"/>
          </p:cNvSpPr>
          <p:nvPr>
            <p:ph type="dt" sz="half" idx="10"/>
          </p:nvPr>
        </p:nvSpPr>
        <p:spPr/>
        <p:txBody>
          <a:bodyPr/>
          <a:lstStyle/>
          <a:p>
            <a:r>
              <a:rPr lang="fi-FI" dirty="0" smtClean="0">
                <a:latin typeface="Calibri" panose="020F0502020204030204" pitchFamily="34" charset="0"/>
              </a:rPr>
              <a:t>28.8.2017</a:t>
            </a:r>
            <a:endParaRPr lang="fi-FI" dirty="0">
              <a:latin typeface="Calibri" panose="020F0502020204030204" pitchFamily="34" charset="0"/>
            </a:endParaRPr>
          </a:p>
        </p:txBody>
      </p:sp>
      <p:sp>
        <p:nvSpPr>
          <p:cNvPr id="3" name="Footer Placeholder 2"/>
          <p:cNvSpPr>
            <a:spLocks noGrp="1"/>
          </p:cNvSpPr>
          <p:nvPr>
            <p:ph type="ftr" sz="quarter" idx="11"/>
          </p:nvPr>
        </p:nvSpPr>
        <p:spPr/>
        <p:txBody>
          <a:bodyPr/>
          <a:lstStyle/>
          <a:p>
            <a:r>
              <a:rPr lang="fi-FI" smtClean="0">
                <a:latin typeface="Calibri" panose="020F0502020204030204" pitchFamily="34" charset="0"/>
              </a:rPr>
              <a:t>Kotilava-rahoitusmalli avoinna uusille lehdille/Riitta Koikkalainen/CCBY</a:t>
            </a:r>
            <a:endParaRPr lang="fi-FI" dirty="0">
              <a:latin typeface="Calibri" panose="020F0502020204030204" pitchFamily="34" charset="0"/>
            </a:endParaRPr>
          </a:p>
        </p:txBody>
      </p:sp>
    </p:spTree>
    <p:extLst>
      <p:ext uri="{BB962C8B-B14F-4D97-AF65-F5344CB8AC3E}">
        <p14:creationId xmlns:p14="http://schemas.microsoft.com/office/powerpoint/2010/main" val="3993000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23528" y="332656"/>
            <a:ext cx="8424936" cy="1015663"/>
          </a:xfrm>
          <a:prstGeom prst="rect">
            <a:avLst/>
          </a:prstGeom>
          <a:noFill/>
        </p:spPr>
        <p:txBody>
          <a:bodyPr wrap="square" rtlCol="0">
            <a:spAutoFit/>
          </a:bodyPr>
          <a:lstStyle/>
          <a:p>
            <a:r>
              <a:rPr lang="fi-FI" sz="6000" b="1" dirty="0" smtClean="0">
                <a:solidFill>
                  <a:srgbClr val="002060"/>
                </a:solidFill>
                <a:latin typeface="Calibri" panose="020F0502020204030204" pitchFamily="34" charset="0"/>
              </a:rPr>
              <a:t>Apuna ohjausryhmä …</a:t>
            </a:r>
            <a:endParaRPr lang="fi-FI" sz="6000" dirty="0"/>
          </a:p>
        </p:txBody>
      </p:sp>
      <p:sp>
        <p:nvSpPr>
          <p:cNvPr id="7" name="TextBox 6"/>
          <p:cNvSpPr txBox="1"/>
          <p:nvPr/>
        </p:nvSpPr>
        <p:spPr>
          <a:xfrm>
            <a:off x="323528" y="1268760"/>
            <a:ext cx="8640960" cy="369332"/>
          </a:xfrm>
          <a:prstGeom prst="rect">
            <a:avLst/>
          </a:prstGeom>
          <a:noFill/>
        </p:spPr>
        <p:txBody>
          <a:bodyPr wrap="square" rtlCol="0">
            <a:spAutoFit/>
          </a:bodyPr>
          <a:lstStyle/>
          <a:p>
            <a:r>
              <a:rPr lang="fi-FI" b="1" dirty="0" smtClean="0">
                <a:latin typeface="Calibri" panose="020F0502020204030204" pitchFamily="34" charset="0"/>
                <a:ea typeface="Calibri" panose="020F0502020204030204" pitchFamily="34" charset="0"/>
                <a:cs typeface="Times New Roman" panose="02020603050405020304" pitchFamily="18" charset="0"/>
              </a:rPr>
              <a:t>Ohjausryhmään kuuluu </a:t>
            </a:r>
            <a:r>
              <a:rPr lang="fi-FI" b="1" dirty="0">
                <a:latin typeface="Calibri" panose="020F0502020204030204" pitchFamily="34" charset="0"/>
                <a:ea typeface="Calibri" panose="020F0502020204030204" pitchFamily="34" charset="0"/>
                <a:cs typeface="Times New Roman" panose="02020603050405020304" pitchFamily="18" charset="0"/>
              </a:rPr>
              <a:t>kustantajien, </a:t>
            </a:r>
            <a:r>
              <a:rPr lang="fi-FI" b="1" dirty="0" smtClean="0">
                <a:latin typeface="Calibri" panose="020F0502020204030204" pitchFamily="34" charset="0"/>
                <a:ea typeface="Calibri" panose="020F0502020204030204" pitchFamily="34" charset="0"/>
                <a:cs typeface="Times New Roman" panose="02020603050405020304" pitchFamily="18" charset="0"/>
              </a:rPr>
              <a:t>tutkimusorganisaatioiden </a:t>
            </a:r>
            <a:r>
              <a:rPr lang="fi-FI" b="1" dirty="0">
                <a:latin typeface="Calibri" panose="020F0502020204030204" pitchFamily="34" charset="0"/>
                <a:ea typeface="Calibri" panose="020F0502020204030204" pitchFamily="34" charset="0"/>
                <a:cs typeface="Times New Roman" panose="02020603050405020304" pitchFamily="18" charset="0"/>
              </a:rPr>
              <a:t>ja -rahoittajien edustajia</a:t>
            </a:r>
            <a:r>
              <a:rPr lang="fi-FI" b="1" dirty="0" smtClean="0">
                <a:latin typeface="Calibri" panose="020F0502020204030204" pitchFamily="34" charset="0"/>
                <a:ea typeface="Calibri" panose="020F0502020204030204" pitchFamily="34" charset="0"/>
                <a:cs typeface="Times New Roman" panose="02020603050405020304" pitchFamily="18" charset="0"/>
              </a:rPr>
              <a:t>.</a:t>
            </a:r>
            <a:endParaRPr lang="fi-FI" b="1" dirty="0">
              <a:latin typeface="Calibri" panose="020F0502020204030204" pitchFamily="34" charset="0"/>
            </a:endParaRPr>
          </a:p>
        </p:txBody>
      </p:sp>
      <p:sp>
        <p:nvSpPr>
          <p:cNvPr id="3" name="Rectangle 2"/>
          <p:cNvSpPr/>
          <p:nvPr/>
        </p:nvSpPr>
        <p:spPr>
          <a:xfrm>
            <a:off x="457200" y="2060848"/>
            <a:ext cx="2242592" cy="4458015"/>
          </a:xfrm>
          <a:prstGeom prst="rect">
            <a:avLst/>
          </a:prstGeom>
        </p:spPr>
        <p:txBody>
          <a:bodyPr wrap="square">
            <a:spAutoFit/>
          </a:bodyPr>
          <a:lstStyle/>
          <a:p>
            <a:pPr>
              <a:lnSpc>
                <a:spcPct val="107000"/>
              </a:lnSpc>
              <a:spcAft>
                <a:spcPts val="800"/>
              </a:spcAft>
            </a:pPr>
            <a:r>
              <a:rPr lang="fi-FI" b="1" dirty="0" smtClean="0">
                <a:latin typeface="Calibri" panose="020F0502020204030204" pitchFamily="34" charset="0"/>
                <a:ea typeface="Calibri" panose="020F0502020204030204" pitchFamily="34" charset="0"/>
                <a:cs typeface="Times New Roman" panose="02020603050405020304" pitchFamily="18" charset="0"/>
              </a:rPr>
              <a:t>Tiina Eklund, </a:t>
            </a:r>
            <a:r>
              <a:rPr lang="fi-FI" dirty="0" smtClean="0">
                <a:latin typeface="Calibri" panose="020F0502020204030204" pitchFamily="34" charset="0"/>
                <a:ea typeface="Calibri" panose="020F0502020204030204" pitchFamily="34" charset="0"/>
                <a:cs typeface="Times New Roman" panose="02020603050405020304" pitchFamily="18" charset="0"/>
              </a:rPr>
              <a:t>Suomen</a:t>
            </a:r>
            <a:br>
              <a:rPr lang="fi-FI" dirty="0" smtClean="0">
                <a:latin typeface="Calibri" panose="020F0502020204030204" pitchFamily="34" charset="0"/>
                <a:ea typeface="Calibri" panose="020F0502020204030204" pitchFamily="34" charset="0"/>
                <a:cs typeface="Times New Roman" panose="02020603050405020304" pitchFamily="18" charset="0"/>
              </a:rPr>
            </a:br>
            <a:r>
              <a:rPr lang="fi-FI" dirty="0" smtClean="0">
                <a:latin typeface="Calibri" panose="020F0502020204030204" pitchFamily="34" charset="0"/>
                <a:ea typeface="Calibri" panose="020F0502020204030204" pitchFamily="34" charset="0"/>
                <a:cs typeface="Times New Roman" panose="02020603050405020304" pitchFamily="18" charset="0"/>
              </a:rPr>
              <a:t>yliopistokirjastojen neuvosto (pj.)</a:t>
            </a:r>
            <a:endParaRPr lang="fi-FI"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i-FI" b="1" dirty="0" smtClean="0">
                <a:latin typeface="Calibri" panose="020F0502020204030204" pitchFamily="34" charset="0"/>
                <a:ea typeface="Calibri" panose="020F0502020204030204" pitchFamily="34" charset="0"/>
                <a:cs typeface="Times New Roman" panose="02020603050405020304" pitchFamily="18" charset="0"/>
              </a:rPr>
              <a:t>Jyrki Hakapää, </a:t>
            </a:r>
            <a:r>
              <a:rPr lang="fi-FI" dirty="0" smtClean="0">
                <a:latin typeface="Calibri" panose="020F0502020204030204" pitchFamily="34" charset="0"/>
                <a:ea typeface="Calibri" panose="020F0502020204030204" pitchFamily="34" charset="0"/>
                <a:cs typeface="Times New Roman" panose="02020603050405020304" pitchFamily="18" charset="0"/>
              </a:rPr>
              <a:t>Suomen </a:t>
            </a:r>
            <a:r>
              <a:rPr lang="fi-FI" dirty="0">
                <a:latin typeface="Calibri" panose="020F0502020204030204" pitchFamily="34" charset="0"/>
                <a:ea typeface="Calibri" panose="020F0502020204030204" pitchFamily="34" charset="0"/>
                <a:cs typeface="Times New Roman" panose="02020603050405020304" pitchFamily="18" charset="0"/>
              </a:rPr>
              <a:t>Akatemia</a:t>
            </a:r>
          </a:p>
          <a:p>
            <a:pPr>
              <a:lnSpc>
                <a:spcPct val="107000"/>
              </a:lnSpc>
              <a:spcAft>
                <a:spcPts val="800"/>
              </a:spcAft>
            </a:pPr>
            <a:r>
              <a:rPr lang="fi-FI" b="1" dirty="0" smtClean="0">
                <a:latin typeface="Calibri" panose="020F0502020204030204" pitchFamily="34" charset="0"/>
                <a:ea typeface="Calibri" panose="020F0502020204030204" pitchFamily="34" charset="0"/>
                <a:cs typeface="Times New Roman" panose="02020603050405020304" pitchFamily="18" charset="0"/>
              </a:rPr>
              <a:t>Nina Hyvönen, </a:t>
            </a:r>
            <a:r>
              <a:rPr lang="fi-FI" dirty="0" smtClean="0">
                <a:latin typeface="Calibri" panose="020F0502020204030204" pitchFamily="34" charset="0"/>
                <a:ea typeface="Calibri" panose="020F0502020204030204" pitchFamily="34" charset="0"/>
                <a:cs typeface="Times New Roman" panose="02020603050405020304" pitchFamily="18" charset="0"/>
              </a:rPr>
              <a:t>Kansalliskirjasto,</a:t>
            </a:r>
            <a:br>
              <a:rPr lang="fi-FI" dirty="0" smtClean="0">
                <a:latin typeface="Calibri" panose="020F0502020204030204" pitchFamily="34" charset="0"/>
                <a:ea typeface="Calibri" panose="020F0502020204030204" pitchFamily="34" charset="0"/>
                <a:cs typeface="Times New Roman" panose="02020603050405020304" pitchFamily="18" charset="0"/>
              </a:rPr>
            </a:br>
            <a:r>
              <a:rPr lang="fi-FI" dirty="0" smtClean="0">
                <a:latin typeface="Calibri" panose="020F0502020204030204" pitchFamily="34" charset="0"/>
                <a:ea typeface="Calibri" panose="020F0502020204030204" pitchFamily="34" charset="0"/>
                <a:cs typeface="Times New Roman" panose="02020603050405020304" pitchFamily="18" charset="0"/>
              </a:rPr>
              <a:t>kirjastoverkkopalvelut</a:t>
            </a:r>
          </a:p>
          <a:p>
            <a:pPr>
              <a:lnSpc>
                <a:spcPct val="107000"/>
              </a:lnSpc>
              <a:spcAft>
                <a:spcPts val="800"/>
              </a:spcAft>
            </a:pPr>
            <a:r>
              <a:rPr lang="fi-FI" b="1" dirty="0">
                <a:latin typeface="Calibri" panose="020F0502020204030204" pitchFamily="34" charset="0"/>
                <a:ea typeface="Calibri" panose="020F0502020204030204" pitchFamily="34" charset="0"/>
                <a:cs typeface="Times New Roman" panose="02020603050405020304" pitchFamily="18" charset="0"/>
              </a:rPr>
              <a:t>Jyrki Ilva, </a:t>
            </a:r>
            <a:r>
              <a:rPr lang="fi-FI" dirty="0">
                <a:latin typeface="Calibri" panose="020F0502020204030204" pitchFamily="34" charset="0"/>
                <a:ea typeface="Calibri" panose="020F0502020204030204" pitchFamily="34" charset="0"/>
                <a:cs typeface="Times New Roman" panose="02020603050405020304" pitchFamily="18" charset="0"/>
              </a:rPr>
              <a:t>Kansalliskirjasto, kirjastoverkkopalvelut</a:t>
            </a:r>
          </a:p>
          <a:p>
            <a:pPr>
              <a:lnSpc>
                <a:spcPct val="107000"/>
              </a:lnSpc>
              <a:spcAft>
                <a:spcPts val="800"/>
              </a:spcAft>
            </a:pPr>
            <a:endParaRPr lang="fi-FI"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i-FI"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5724128" y="2060848"/>
            <a:ext cx="3168352" cy="2964786"/>
          </a:xfrm>
          <a:prstGeom prst="rect">
            <a:avLst/>
          </a:prstGeom>
        </p:spPr>
        <p:txBody>
          <a:bodyPr wrap="square">
            <a:spAutoFit/>
          </a:bodyPr>
          <a:lstStyle/>
          <a:p>
            <a:pPr>
              <a:lnSpc>
                <a:spcPct val="107000"/>
              </a:lnSpc>
              <a:spcAft>
                <a:spcPts val="800"/>
              </a:spcAft>
            </a:pPr>
            <a:r>
              <a:rPr lang="fi-FI" b="1" dirty="0" smtClean="0">
                <a:latin typeface="Calibri" panose="020F0502020204030204" pitchFamily="34" charset="0"/>
                <a:ea typeface="Calibri" panose="020F0502020204030204" pitchFamily="34" charset="0"/>
                <a:cs typeface="Times New Roman" panose="02020603050405020304" pitchFamily="18" charset="0"/>
              </a:rPr>
              <a:t>Emilia Palonen,</a:t>
            </a:r>
            <a:br>
              <a:rPr lang="fi-FI" b="1" dirty="0" smtClean="0">
                <a:latin typeface="Calibri" panose="020F0502020204030204" pitchFamily="34" charset="0"/>
                <a:ea typeface="Calibri" panose="020F0502020204030204" pitchFamily="34" charset="0"/>
                <a:cs typeface="Times New Roman" panose="02020603050405020304" pitchFamily="18" charset="0"/>
              </a:rPr>
            </a:br>
            <a:r>
              <a:rPr lang="fi-FI" dirty="0" smtClean="0">
                <a:latin typeface="Calibri" panose="020F0502020204030204" pitchFamily="34" charset="0"/>
                <a:ea typeface="Calibri" panose="020F0502020204030204" pitchFamily="34" charset="0"/>
                <a:cs typeface="Times New Roman" panose="02020603050405020304" pitchFamily="18" charset="0"/>
              </a:rPr>
              <a:t>Tieteellisten seurain valtuuskunta</a:t>
            </a:r>
          </a:p>
          <a:p>
            <a:pPr>
              <a:lnSpc>
                <a:spcPct val="107000"/>
              </a:lnSpc>
              <a:spcAft>
                <a:spcPts val="800"/>
              </a:spcAft>
            </a:pPr>
            <a:r>
              <a:rPr lang="fi-FI" b="1" dirty="0" smtClean="0">
                <a:latin typeface="Calibri" panose="020F0502020204030204" pitchFamily="34" charset="0"/>
                <a:ea typeface="Calibri" panose="020F0502020204030204" pitchFamily="34" charset="0"/>
                <a:cs typeface="Times New Roman" panose="02020603050405020304" pitchFamily="18" charset="0"/>
              </a:rPr>
              <a:t>Lea Ryynänen-Karjalainen</a:t>
            </a:r>
            <a:r>
              <a:rPr lang="fi-FI" dirty="0" smtClean="0">
                <a:latin typeface="Calibri" panose="020F0502020204030204" pitchFamily="34" charset="0"/>
                <a:ea typeface="Calibri" panose="020F0502020204030204" pitchFamily="34" charset="0"/>
                <a:cs typeface="Times New Roman" panose="02020603050405020304" pitchFamily="18" charset="0"/>
              </a:rPr>
              <a:t>,</a:t>
            </a:r>
            <a:br>
              <a:rPr lang="fi-FI" dirty="0" smtClean="0">
                <a:latin typeface="Calibri" panose="020F0502020204030204" pitchFamily="34" charset="0"/>
                <a:ea typeface="Calibri" panose="020F0502020204030204" pitchFamily="34" charset="0"/>
                <a:cs typeface="Times New Roman" panose="02020603050405020304" pitchFamily="18" charset="0"/>
              </a:rPr>
            </a:br>
            <a:r>
              <a:rPr lang="fi-FI" dirty="0" smtClean="0">
                <a:latin typeface="Calibri" panose="020F0502020204030204" pitchFamily="34" charset="0"/>
                <a:ea typeface="Calibri" panose="020F0502020204030204" pitchFamily="34" charset="0"/>
                <a:cs typeface="Times New Roman" panose="02020603050405020304" pitchFamily="18" charset="0"/>
              </a:rPr>
              <a:t>Tieteellisten seurain valtuuskunta</a:t>
            </a:r>
          </a:p>
          <a:p>
            <a:pPr>
              <a:lnSpc>
                <a:spcPct val="107000"/>
              </a:lnSpc>
              <a:spcAft>
                <a:spcPts val="800"/>
              </a:spcAft>
            </a:pPr>
            <a:r>
              <a:rPr lang="fi-FI" b="1" dirty="0" smtClean="0">
                <a:latin typeface="Calibri" panose="020F0502020204030204" pitchFamily="34" charset="0"/>
                <a:ea typeface="Calibri" panose="020F0502020204030204" pitchFamily="34" charset="0"/>
                <a:cs typeface="Times New Roman" panose="02020603050405020304" pitchFamily="18" charset="0"/>
              </a:rPr>
              <a:t>Elisa Tiilikainen</a:t>
            </a:r>
            <a:r>
              <a:rPr lang="fi-FI" dirty="0" smtClean="0">
                <a:latin typeface="Calibri" panose="020F0502020204030204" pitchFamily="34" charset="0"/>
                <a:ea typeface="Calibri" panose="020F0502020204030204" pitchFamily="34" charset="0"/>
                <a:cs typeface="Times New Roman" panose="02020603050405020304" pitchFamily="18" charset="0"/>
              </a:rPr>
              <a:t>, rahoituspilottiin osallistuvat lehdet (</a:t>
            </a:r>
            <a:r>
              <a:rPr lang="fi-FI" i="1" dirty="0" smtClean="0">
                <a:latin typeface="Calibri" panose="020F0502020204030204" pitchFamily="34" charset="0"/>
                <a:ea typeface="Calibri" panose="020F0502020204030204" pitchFamily="34" charset="0"/>
                <a:cs typeface="Times New Roman" panose="02020603050405020304" pitchFamily="18" charset="0"/>
              </a:rPr>
              <a:t>Gerontologia</a:t>
            </a:r>
            <a:r>
              <a:rPr lang="fi-FI" dirty="0" smtClean="0">
                <a:latin typeface="Calibri" panose="020F0502020204030204" pitchFamily="34" charset="0"/>
                <a:ea typeface="Calibri" panose="020F0502020204030204" pitchFamily="34" charset="0"/>
                <a:cs typeface="Times New Roman" panose="02020603050405020304" pitchFamily="18" charset="0"/>
              </a:rPr>
              <a:t>)</a:t>
            </a:r>
            <a:endParaRPr lang="fi-FI" dirty="0">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p:cNvSpPr/>
          <p:nvPr/>
        </p:nvSpPr>
        <p:spPr>
          <a:xfrm>
            <a:off x="3131840" y="2060848"/>
            <a:ext cx="2448272" cy="4161652"/>
          </a:xfrm>
          <a:prstGeom prst="rect">
            <a:avLst/>
          </a:prstGeom>
        </p:spPr>
        <p:txBody>
          <a:bodyPr wrap="square">
            <a:spAutoFit/>
          </a:bodyPr>
          <a:lstStyle/>
          <a:p>
            <a:pPr>
              <a:lnSpc>
                <a:spcPct val="107000"/>
              </a:lnSpc>
              <a:spcAft>
                <a:spcPts val="800"/>
              </a:spcAft>
            </a:pPr>
            <a:r>
              <a:rPr lang="fi-FI" b="1" dirty="0" smtClean="0">
                <a:latin typeface="Calibri" panose="020F0502020204030204" pitchFamily="34" charset="0"/>
                <a:ea typeface="Calibri" panose="020F0502020204030204" pitchFamily="34" charset="0"/>
                <a:cs typeface="Times New Roman" panose="02020603050405020304" pitchFamily="18" charset="0"/>
              </a:rPr>
              <a:t>Jaana </a:t>
            </a:r>
            <a:r>
              <a:rPr lang="fi-FI" b="1" dirty="0">
                <a:latin typeface="Calibri" panose="020F0502020204030204" pitchFamily="34" charset="0"/>
                <a:ea typeface="Calibri" panose="020F0502020204030204" pitchFamily="34" charset="0"/>
                <a:cs typeface="Times New Roman" panose="02020603050405020304" pitchFamily="18" charset="0"/>
              </a:rPr>
              <a:t>Latvanen</a:t>
            </a:r>
            <a:r>
              <a:rPr lang="fi-FI" b="1" dirty="0" smtClean="0">
                <a:latin typeface="Calibri" panose="020F0502020204030204" pitchFamily="34" charset="0"/>
                <a:ea typeface="Calibri" panose="020F0502020204030204" pitchFamily="34" charset="0"/>
                <a:cs typeface="Times New Roman" panose="02020603050405020304" pitchFamily="18" charset="0"/>
              </a:rPr>
              <a:t>,</a:t>
            </a:r>
            <a:br>
              <a:rPr lang="fi-FI" b="1" dirty="0" smtClean="0">
                <a:latin typeface="Calibri" panose="020F0502020204030204" pitchFamily="34" charset="0"/>
                <a:ea typeface="Calibri" panose="020F0502020204030204" pitchFamily="34" charset="0"/>
                <a:cs typeface="Times New Roman" panose="02020603050405020304" pitchFamily="18" charset="0"/>
              </a:rPr>
            </a:br>
            <a:r>
              <a:rPr lang="fi-FI" dirty="0" smtClean="0">
                <a:latin typeface="Calibri" panose="020F0502020204030204" pitchFamily="34" charset="0"/>
                <a:ea typeface="Calibri" panose="020F0502020204030204" pitchFamily="34" charset="0"/>
                <a:cs typeface="Times New Roman" panose="02020603050405020304" pitchFamily="18" charset="0"/>
              </a:rPr>
              <a:t>AMKIT-konsortio</a:t>
            </a:r>
            <a:endParaRPr lang="fi-FI"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i-FI" b="1" dirty="0">
                <a:latin typeface="Calibri" panose="020F0502020204030204" pitchFamily="34" charset="0"/>
                <a:ea typeface="Calibri" panose="020F0502020204030204" pitchFamily="34" charset="0"/>
                <a:cs typeface="Times New Roman" panose="02020603050405020304" pitchFamily="18" charset="0"/>
              </a:rPr>
              <a:t>Johanna Lilja,</a:t>
            </a:r>
            <a:r>
              <a:rPr lang="fi-FI" dirty="0">
                <a:latin typeface="Calibri" panose="020F0502020204030204" pitchFamily="34" charset="0"/>
                <a:ea typeface="Calibri" panose="020F0502020204030204" pitchFamily="34" charset="0"/>
                <a:cs typeface="Times New Roman" panose="02020603050405020304" pitchFamily="18" charset="0"/>
              </a:rPr>
              <a:t> </a:t>
            </a:r>
            <a:r>
              <a:rPr lang="fi-FI" dirty="0" smtClean="0">
                <a:latin typeface="Calibri" panose="020F0502020204030204" pitchFamily="34" charset="0"/>
                <a:ea typeface="Calibri" panose="020F0502020204030204" pitchFamily="34" charset="0"/>
                <a:cs typeface="Times New Roman" panose="02020603050405020304" pitchFamily="18" charset="0"/>
              </a:rPr>
              <a:t>Kansalliskirjasto</a:t>
            </a:r>
          </a:p>
          <a:p>
            <a:pPr>
              <a:lnSpc>
                <a:spcPct val="107000"/>
              </a:lnSpc>
              <a:spcAft>
                <a:spcPts val="800"/>
              </a:spcAft>
            </a:pPr>
            <a:r>
              <a:rPr lang="fi-FI" b="1" dirty="0">
                <a:latin typeface="Calibri" panose="020F0502020204030204" pitchFamily="34" charset="0"/>
                <a:ea typeface="Calibri" panose="020F0502020204030204" pitchFamily="34" charset="0"/>
                <a:cs typeface="Times New Roman" panose="02020603050405020304" pitchFamily="18" charset="0"/>
              </a:rPr>
              <a:t>Sami Niinimäki, </a:t>
            </a:r>
            <a:r>
              <a:rPr lang="fi-FI" dirty="0">
                <a:latin typeface="Calibri" panose="020F0502020204030204" pitchFamily="34" charset="0"/>
                <a:ea typeface="Calibri" panose="020F0502020204030204" pitchFamily="34" charset="0"/>
                <a:cs typeface="Times New Roman" panose="02020603050405020304" pitchFamily="18" charset="0"/>
              </a:rPr>
              <a:t>Opetus- </a:t>
            </a:r>
            <a:r>
              <a:rPr lang="fi-FI" dirty="0" smtClean="0">
                <a:latin typeface="Calibri" panose="020F0502020204030204" pitchFamily="34" charset="0"/>
                <a:ea typeface="Calibri" panose="020F0502020204030204" pitchFamily="34" charset="0"/>
                <a:cs typeface="Times New Roman" panose="02020603050405020304" pitchFamily="18" charset="0"/>
              </a:rPr>
              <a:t>ja kulttuuriministeriö</a:t>
            </a:r>
          </a:p>
          <a:p>
            <a:pPr>
              <a:lnSpc>
                <a:spcPct val="107000"/>
              </a:lnSpc>
              <a:spcAft>
                <a:spcPts val="800"/>
              </a:spcAft>
            </a:pPr>
            <a:r>
              <a:rPr lang="fi-FI" b="1" dirty="0">
                <a:latin typeface="Calibri" panose="020F0502020204030204" pitchFamily="34" charset="0"/>
                <a:ea typeface="Calibri" panose="020F0502020204030204" pitchFamily="34" charset="0"/>
                <a:cs typeface="Times New Roman" panose="02020603050405020304" pitchFamily="18" charset="0"/>
              </a:rPr>
              <a:t>Pekka Nygren</a:t>
            </a:r>
            <a:r>
              <a:rPr lang="fi-FI" b="1" dirty="0" smtClean="0">
                <a:latin typeface="Calibri" panose="020F0502020204030204" pitchFamily="34" charset="0"/>
                <a:ea typeface="Calibri" panose="020F0502020204030204" pitchFamily="34" charset="0"/>
                <a:cs typeface="Times New Roman" panose="02020603050405020304" pitchFamily="18" charset="0"/>
              </a:rPr>
              <a:t>,</a:t>
            </a:r>
            <a:br>
              <a:rPr lang="fi-FI" b="1" dirty="0" smtClean="0">
                <a:latin typeface="Calibri" panose="020F0502020204030204" pitchFamily="34" charset="0"/>
                <a:ea typeface="Calibri" panose="020F0502020204030204" pitchFamily="34" charset="0"/>
                <a:cs typeface="Times New Roman" panose="02020603050405020304" pitchFamily="18" charset="0"/>
              </a:rPr>
            </a:br>
            <a:r>
              <a:rPr lang="fi-FI" dirty="0" smtClean="0">
                <a:latin typeface="Calibri" panose="020F0502020204030204" pitchFamily="34" charset="0"/>
                <a:ea typeface="Calibri" panose="020F0502020204030204" pitchFamily="34" charset="0"/>
                <a:cs typeface="Times New Roman" panose="02020603050405020304" pitchFamily="18" charset="0"/>
              </a:rPr>
              <a:t>Suomen</a:t>
            </a:r>
            <a:r>
              <a:rPr lang="fi-FI" dirty="0">
                <a:latin typeface="Calibri" panose="020F0502020204030204" pitchFamily="34" charset="0"/>
                <a:ea typeface="Calibri" panose="020F0502020204030204" pitchFamily="34" charset="0"/>
                <a:cs typeface="Times New Roman" panose="02020603050405020304" pitchFamily="18" charset="0"/>
              </a:rPr>
              <a:t/>
            </a:r>
            <a:br>
              <a:rPr lang="fi-FI" dirty="0">
                <a:latin typeface="Calibri" panose="020F0502020204030204" pitchFamily="34" charset="0"/>
                <a:ea typeface="Calibri" panose="020F0502020204030204" pitchFamily="34" charset="0"/>
                <a:cs typeface="Times New Roman" panose="02020603050405020304" pitchFamily="18" charset="0"/>
              </a:rPr>
            </a:br>
            <a:r>
              <a:rPr lang="fi-FI" dirty="0">
                <a:latin typeface="Calibri" panose="020F0502020204030204" pitchFamily="34" charset="0"/>
                <a:ea typeface="Calibri" panose="020F0502020204030204" pitchFamily="34" charset="0"/>
                <a:cs typeface="Times New Roman" panose="02020603050405020304" pitchFamily="18" charset="0"/>
              </a:rPr>
              <a:t>tiedekustantajien liitto</a:t>
            </a:r>
          </a:p>
          <a:p>
            <a:pPr>
              <a:lnSpc>
                <a:spcPct val="107000"/>
              </a:lnSpc>
              <a:spcAft>
                <a:spcPts val="800"/>
              </a:spcAft>
            </a:pPr>
            <a:endParaRPr lang="fi-FI"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i-FI" dirty="0">
              <a:latin typeface="Calibri" panose="020F0502020204030204" pitchFamily="34" charset="0"/>
              <a:ea typeface="Calibri" panose="020F0502020204030204" pitchFamily="34" charset="0"/>
              <a:cs typeface="Times New Roman" panose="02020603050405020304" pitchFamily="18" charset="0"/>
            </a:endParaRPr>
          </a:p>
        </p:txBody>
      </p:sp>
      <p:sp>
        <p:nvSpPr>
          <p:cNvPr id="11" name="Date Placeholder 3"/>
          <p:cNvSpPr txBox="1">
            <a:spLocks/>
          </p:cNvSpPr>
          <p:nvPr/>
        </p:nvSpPr>
        <p:spPr>
          <a:xfrm>
            <a:off x="609600" y="6453336"/>
            <a:ext cx="946448" cy="268139"/>
          </a:xfrm>
          <a:prstGeom prst="rect">
            <a:avLst/>
          </a:prstGeom>
        </p:spPr>
        <p:txBody>
          <a:bodyPr vert="horz" lIns="91440" tIns="45720" rIns="91440" bIns="45720" rtlCol="0" anchor="ctr"/>
          <a:lstStyle>
            <a:defPPr>
              <a:defRPr lang="fi-FI"/>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i-FI" dirty="0" smtClean="0">
                <a:latin typeface="Calibri" panose="020F0502020204030204" pitchFamily="34" charset="0"/>
              </a:rPr>
              <a:t>28.8.2017</a:t>
            </a:r>
            <a:endParaRPr lang="fi-FI" dirty="0">
              <a:latin typeface="Calibri" panose="020F0502020204030204" pitchFamily="34" charset="0"/>
            </a:endParaRPr>
          </a:p>
        </p:txBody>
      </p:sp>
      <p:sp>
        <p:nvSpPr>
          <p:cNvPr id="5" name="Slide Number Placeholder 4"/>
          <p:cNvSpPr>
            <a:spLocks noGrp="1"/>
          </p:cNvSpPr>
          <p:nvPr>
            <p:ph type="sldNum" sz="quarter" idx="12"/>
          </p:nvPr>
        </p:nvSpPr>
        <p:spPr/>
        <p:txBody>
          <a:bodyPr/>
          <a:lstStyle/>
          <a:p>
            <a:fld id="{BA6DB2CC-113E-473F-8BF9-3B1AFD6D7C80}" type="slidenum">
              <a:rPr lang="fi-FI" smtClean="0">
                <a:latin typeface="Calibri" panose="020F0502020204030204" pitchFamily="34" charset="0"/>
              </a:rPr>
              <a:pPr/>
              <a:t>4</a:t>
            </a:fld>
            <a:endParaRPr lang="fi-FI" dirty="0">
              <a:latin typeface="Calibri" panose="020F0502020204030204" pitchFamily="34" charset="0"/>
            </a:endParaRPr>
          </a:p>
        </p:txBody>
      </p:sp>
      <p:sp>
        <p:nvSpPr>
          <p:cNvPr id="14" name="Date Placeholder 13"/>
          <p:cNvSpPr>
            <a:spLocks noGrp="1"/>
          </p:cNvSpPr>
          <p:nvPr>
            <p:ph type="dt" sz="half" idx="10"/>
          </p:nvPr>
        </p:nvSpPr>
        <p:spPr>
          <a:xfrm>
            <a:off x="457200" y="6165304"/>
            <a:ext cx="946448" cy="268139"/>
          </a:xfrm>
        </p:spPr>
        <p:txBody>
          <a:bodyPr/>
          <a:lstStyle/>
          <a:p>
            <a:r>
              <a:rPr lang="fi-FI" dirty="0" smtClean="0">
                <a:latin typeface="Calibri" panose="020F0502020204030204" pitchFamily="34" charset="0"/>
              </a:rPr>
              <a:t>28.8.217</a:t>
            </a:r>
            <a:endParaRPr lang="fi-FI" dirty="0">
              <a:latin typeface="Calibri" panose="020F0502020204030204" pitchFamily="34" charset="0"/>
            </a:endParaRPr>
          </a:p>
        </p:txBody>
      </p:sp>
      <p:sp>
        <p:nvSpPr>
          <p:cNvPr id="15" name="Footer Placeholder 14"/>
          <p:cNvSpPr>
            <a:spLocks noGrp="1"/>
          </p:cNvSpPr>
          <p:nvPr>
            <p:ph type="ftr" sz="quarter" idx="11"/>
          </p:nvPr>
        </p:nvSpPr>
        <p:spPr/>
        <p:txBody>
          <a:bodyPr/>
          <a:lstStyle/>
          <a:p>
            <a:r>
              <a:rPr lang="fi-FI" dirty="0" smtClean="0">
                <a:latin typeface="Calibri" panose="020F0502020204030204" pitchFamily="34" charset="0"/>
              </a:rPr>
              <a:t>Kotilava-rahoitusmalli avoinna uusille lehdille/Riitta Koikkalainen/CCBY</a:t>
            </a:r>
            <a:endParaRPr lang="fi-FI" dirty="0">
              <a:latin typeface="Calibri" panose="020F0502020204030204" pitchFamily="34" charset="0"/>
            </a:endParaRPr>
          </a:p>
        </p:txBody>
      </p:sp>
    </p:spTree>
    <p:extLst>
      <p:ext uri="{BB962C8B-B14F-4D97-AF65-F5344CB8AC3E}">
        <p14:creationId xmlns:p14="http://schemas.microsoft.com/office/powerpoint/2010/main" val="1119482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23528" y="332656"/>
            <a:ext cx="8424936" cy="1015663"/>
          </a:xfrm>
          <a:prstGeom prst="rect">
            <a:avLst/>
          </a:prstGeom>
          <a:noFill/>
        </p:spPr>
        <p:txBody>
          <a:bodyPr wrap="square" rtlCol="0">
            <a:spAutoFit/>
          </a:bodyPr>
          <a:lstStyle/>
          <a:p>
            <a:r>
              <a:rPr lang="fi-FI" sz="6000" b="1" dirty="0" smtClean="0">
                <a:solidFill>
                  <a:srgbClr val="002060"/>
                </a:solidFill>
                <a:latin typeface="Calibri" panose="020F0502020204030204" pitchFamily="34" charset="0"/>
              </a:rPr>
              <a:t>… ja lehdet</a:t>
            </a:r>
            <a:endParaRPr lang="fi-FI" sz="6000" dirty="0"/>
          </a:p>
        </p:txBody>
      </p:sp>
      <p:sp>
        <p:nvSpPr>
          <p:cNvPr id="3" name="Rectangle 2"/>
          <p:cNvSpPr/>
          <p:nvPr/>
        </p:nvSpPr>
        <p:spPr>
          <a:xfrm>
            <a:off x="457200" y="2593870"/>
            <a:ext cx="2242592" cy="375552"/>
          </a:xfrm>
          <a:prstGeom prst="rect">
            <a:avLst/>
          </a:prstGeom>
        </p:spPr>
        <p:txBody>
          <a:bodyPr wrap="square">
            <a:spAutoFit/>
          </a:bodyPr>
          <a:lstStyle/>
          <a:p>
            <a:pPr>
              <a:lnSpc>
                <a:spcPct val="107000"/>
              </a:lnSpc>
              <a:spcAft>
                <a:spcPts val="800"/>
              </a:spcAft>
            </a:pPr>
            <a:endParaRPr lang="fi-FI" dirty="0">
              <a:latin typeface="Calibri" panose="020F0502020204030204" pitchFamily="34" charset="0"/>
              <a:ea typeface="Calibri" panose="020F0502020204030204" pitchFamily="34" charset="0"/>
              <a:cs typeface="Times New Roman" panose="02020603050405020304" pitchFamily="18" charset="0"/>
            </a:endParaRPr>
          </a:p>
        </p:txBody>
      </p:sp>
      <p:sp>
        <p:nvSpPr>
          <p:cNvPr id="10" name="Slide Number Placeholder 9"/>
          <p:cNvSpPr>
            <a:spLocks noGrp="1"/>
          </p:cNvSpPr>
          <p:nvPr>
            <p:ph type="sldNum" sz="quarter" idx="12"/>
          </p:nvPr>
        </p:nvSpPr>
        <p:spPr/>
        <p:txBody>
          <a:bodyPr/>
          <a:lstStyle/>
          <a:p>
            <a:fld id="{BA6DB2CC-113E-473F-8BF9-3B1AFD6D7C80}" type="slidenum">
              <a:rPr lang="fi-FI" smtClean="0">
                <a:latin typeface="Calibri" panose="020F0502020204030204" pitchFamily="34" charset="0"/>
              </a:rPr>
              <a:pPr/>
              <a:t>5</a:t>
            </a:fld>
            <a:endParaRPr lang="fi-FI">
              <a:latin typeface="Calibri" panose="020F0502020204030204" pitchFamily="34" charset="0"/>
            </a:endParaRPr>
          </a:p>
        </p:txBody>
      </p:sp>
      <p:sp>
        <p:nvSpPr>
          <p:cNvPr id="5" name="Rectangle 4"/>
          <p:cNvSpPr/>
          <p:nvPr/>
        </p:nvSpPr>
        <p:spPr>
          <a:xfrm>
            <a:off x="467544" y="1124744"/>
            <a:ext cx="8219256" cy="4619854"/>
          </a:xfrm>
          <a:prstGeom prst="rect">
            <a:avLst/>
          </a:prstGeom>
        </p:spPr>
        <p:txBody>
          <a:bodyPr wrap="square">
            <a:spAutoFit/>
          </a:bodyPr>
          <a:lstStyle/>
          <a:p>
            <a:pPr>
              <a:lnSpc>
                <a:spcPct val="150000"/>
              </a:lnSpc>
            </a:pPr>
            <a:r>
              <a:rPr lang="fi-FI" b="1" i="1" dirty="0">
                <a:latin typeface="Calibri" panose="020F0502020204030204" pitchFamily="34" charset="0"/>
                <a:hlinkClick r:id="rId3"/>
              </a:rPr>
              <a:t>Alue &amp; Ympäristö</a:t>
            </a:r>
            <a:r>
              <a:rPr lang="fi-FI" dirty="0">
                <a:latin typeface="Calibri" panose="020F0502020204030204" pitchFamily="34" charset="0"/>
              </a:rPr>
              <a:t>, Alue- ja ympäristötutkimuksen </a:t>
            </a:r>
            <a:r>
              <a:rPr lang="fi-FI" dirty="0" smtClean="0">
                <a:latin typeface="Calibri" panose="020F0502020204030204" pitchFamily="34" charset="0"/>
              </a:rPr>
              <a:t>seura</a:t>
            </a:r>
            <a:r>
              <a:rPr lang="fi-FI" dirty="0">
                <a:latin typeface="Calibri" panose="020F0502020204030204" pitchFamily="34" charset="0"/>
              </a:rPr>
              <a:t/>
            </a:r>
            <a:br>
              <a:rPr lang="fi-FI" dirty="0">
                <a:latin typeface="Calibri" panose="020F0502020204030204" pitchFamily="34" charset="0"/>
              </a:rPr>
            </a:br>
            <a:r>
              <a:rPr lang="fi-FI" b="1" i="1" dirty="0">
                <a:latin typeface="Calibri" panose="020F0502020204030204" pitchFamily="34" charset="0"/>
                <a:hlinkClick r:id="rId4"/>
              </a:rPr>
              <a:t>Fennia</a:t>
            </a:r>
            <a:r>
              <a:rPr lang="fi-FI" dirty="0">
                <a:latin typeface="Calibri" panose="020F0502020204030204" pitchFamily="34" charset="0"/>
              </a:rPr>
              <a:t>, Suomen </a:t>
            </a:r>
            <a:r>
              <a:rPr lang="fi-FI" dirty="0" smtClean="0">
                <a:latin typeface="Calibri" panose="020F0502020204030204" pitchFamily="34" charset="0"/>
              </a:rPr>
              <a:t>Maantieteellinen Seura</a:t>
            </a:r>
            <a:r>
              <a:rPr lang="fi-FI" dirty="0">
                <a:latin typeface="Calibri" panose="020F0502020204030204" pitchFamily="34" charset="0"/>
              </a:rPr>
              <a:t/>
            </a:r>
            <a:br>
              <a:rPr lang="fi-FI" dirty="0">
                <a:latin typeface="Calibri" panose="020F0502020204030204" pitchFamily="34" charset="0"/>
              </a:rPr>
            </a:br>
            <a:r>
              <a:rPr lang="fi-FI" b="1" i="1" dirty="0" err="1">
                <a:latin typeface="Calibri" panose="020F0502020204030204" pitchFamily="34" charset="0"/>
                <a:hlinkClick r:id="rId5"/>
              </a:rPr>
              <a:t>Fennoscandia</a:t>
            </a:r>
            <a:r>
              <a:rPr lang="fi-FI" b="1" i="1" dirty="0">
                <a:latin typeface="Calibri" panose="020F0502020204030204" pitchFamily="34" charset="0"/>
                <a:hlinkClick r:id="rId5"/>
              </a:rPr>
              <a:t> </a:t>
            </a:r>
            <a:r>
              <a:rPr lang="fi-FI" b="1" i="1" dirty="0" err="1">
                <a:latin typeface="Calibri" panose="020F0502020204030204" pitchFamily="34" charset="0"/>
                <a:hlinkClick r:id="rId5"/>
              </a:rPr>
              <a:t>Archaeologica</a:t>
            </a:r>
            <a:r>
              <a:rPr lang="fi-FI" dirty="0">
                <a:latin typeface="Calibri" panose="020F0502020204030204" pitchFamily="34" charset="0"/>
              </a:rPr>
              <a:t>, </a:t>
            </a:r>
            <a:r>
              <a:rPr lang="fi-FI" dirty="0" err="1">
                <a:latin typeface="Calibri" panose="020F0502020204030204" pitchFamily="34" charset="0"/>
              </a:rPr>
              <a:t>The</a:t>
            </a:r>
            <a:r>
              <a:rPr lang="fi-FI" dirty="0">
                <a:latin typeface="Calibri" panose="020F0502020204030204" pitchFamily="34" charset="0"/>
              </a:rPr>
              <a:t> </a:t>
            </a:r>
            <a:r>
              <a:rPr lang="fi-FI" dirty="0" err="1">
                <a:latin typeface="Calibri" panose="020F0502020204030204" pitchFamily="34" charset="0"/>
              </a:rPr>
              <a:t>Archaeological</a:t>
            </a:r>
            <a:r>
              <a:rPr lang="fi-FI" dirty="0">
                <a:latin typeface="Calibri" panose="020F0502020204030204" pitchFamily="34" charset="0"/>
              </a:rPr>
              <a:t> </a:t>
            </a:r>
            <a:r>
              <a:rPr lang="fi-FI" dirty="0" err="1">
                <a:latin typeface="Calibri" panose="020F0502020204030204" pitchFamily="34" charset="0"/>
              </a:rPr>
              <a:t>Society</a:t>
            </a:r>
            <a:r>
              <a:rPr lang="fi-FI" dirty="0">
                <a:latin typeface="Calibri" panose="020F0502020204030204" pitchFamily="34" charset="0"/>
              </a:rPr>
              <a:t> of </a:t>
            </a:r>
            <a:r>
              <a:rPr lang="fi-FI" dirty="0" smtClean="0">
                <a:latin typeface="Calibri" panose="020F0502020204030204" pitchFamily="34" charset="0"/>
              </a:rPr>
              <a:t>Finland</a:t>
            </a:r>
            <a:r>
              <a:rPr lang="fi-FI" dirty="0">
                <a:latin typeface="Calibri" panose="020F0502020204030204" pitchFamily="34" charset="0"/>
              </a:rPr>
              <a:t/>
            </a:r>
            <a:br>
              <a:rPr lang="fi-FI" dirty="0">
                <a:latin typeface="Calibri" panose="020F0502020204030204" pitchFamily="34" charset="0"/>
              </a:rPr>
            </a:br>
            <a:r>
              <a:rPr lang="fi-FI" b="1" i="1" dirty="0">
                <a:latin typeface="Calibri" panose="020F0502020204030204" pitchFamily="34" charset="0"/>
                <a:hlinkClick r:id="rId6"/>
              </a:rPr>
              <a:t>Gerontologia</a:t>
            </a:r>
            <a:r>
              <a:rPr lang="fi-FI" dirty="0">
                <a:latin typeface="Calibri" panose="020F0502020204030204" pitchFamily="34" charset="0"/>
              </a:rPr>
              <a:t>, Kasvun ja vanhenemisen tutkijat </a:t>
            </a:r>
            <a:r>
              <a:rPr lang="fi-FI" dirty="0" smtClean="0">
                <a:latin typeface="Calibri" panose="020F0502020204030204" pitchFamily="34" charset="0"/>
              </a:rPr>
              <a:t>ry</a:t>
            </a:r>
            <a:r>
              <a:rPr lang="fi-FI" dirty="0">
                <a:latin typeface="Calibri" panose="020F0502020204030204" pitchFamily="34" charset="0"/>
              </a:rPr>
              <a:t/>
            </a:r>
            <a:br>
              <a:rPr lang="fi-FI" dirty="0">
                <a:latin typeface="Calibri" panose="020F0502020204030204" pitchFamily="34" charset="0"/>
              </a:rPr>
            </a:br>
            <a:r>
              <a:rPr lang="fi-FI" b="1" i="1" dirty="0">
                <a:latin typeface="Calibri" panose="020F0502020204030204" pitchFamily="34" charset="0"/>
                <a:hlinkClick r:id="rId7"/>
              </a:rPr>
              <a:t>Janus</a:t>
            </a:r>
            <a:r>
              <a:rPr lang="fi-FI" dirty="0">
                <a:latin typeface="Calibri" panose="020F0502020204030204" pitchFamily="34" charset="0"/>
              </a:rPr>
              <a:t>, Sosiaalipoliittinen </a:t>
            </a:r>
            <a:r>
              <a:rPr lang="fi-FI" dirty="0" smtClean="0">
                <a:latin typeface="Calibri" panose="020F0502020204030204" pitchFamily="34" charset="0"/>
              </a:rPr>
              <a:t>yhdistys</a:t>
            </a:r>
            <a:r>
              <a:rPr lang="fi-FI" dirty="0">
                <a:latin typeface="Calibri" panose="020F0502020204030204" pitchFamily="34" charset="0"/>
              </a:rPr>
              <a:t/>
            </a:r>
            <a:br>
              <a:rPr lang="fi-FI" dirty="0">
                <a:latin typeface="Calibri" panose="020F0502020204030204" pitchFamily="34" charset="0"/>
              </a:rPr>
            </a:br>
            <a:r>
              <a:rPr lang="fi-FI" b="1" i="1" dirty="0">
                <a:latin typeface="Calibri" panose="020F0502020204030204" pitchFamily="34" charset="0"/>
                <a:hlinkClick r:id="rId8"/>
              </a:rPr>
              <a:t>Kasvatus ja aika</a:t>
            </a:r>
            <a:r>
              <a:rPr lang="fi-FI" dirty="0">
                <a:latin typeface="Calibri" panose="020F0502020204030204" pitchFamily="34" charset="0"/>
              </a:rPr>
              <a:t>, Suomen kasvatuksen ja koulutuksen historian </a:t>
            </a:r>
            <a:r>
              <a:rPr lang="fi-FI" dirty="0" smtClean="0">
                <a:latin typeface="Calibri" panose="020F0502020204030204" pitchFamily="34" charset="0"/>
              </a:rPr>
              <a:t>seura</a:t>
            </a:r>
            <a:r>
              <a:rPr lang="fi-FI" dirty="0">
                <a:latin typeface="Calibri" panose="020F0502020204030204" pitchFamily="34" charset="0"/>
              </a:rPr>
              <a:t/>
            </a:r>
            <a:br>
              <a:rPr lang="fi-FI" dirty="0">
                <a:latin typeface="Calibri" panose="020F0502020204030204" pitchFamily="34" charset="0"/>
              </a:rPr>
            </a:br>
            <a:r>
              <a:rPr lang="fi-FI" b="1" i="1" dirty="0">
                <a:latin typeface="Calibri" panose="020F0502020204030204" pitchFamily="34" charset="0"/>
                <a:hlinkClick r:id="rId9"/>
              </a:rPr>
              <a:t>Media ja viestintä</a:t>
            </a:r>
            <a:r>
              <a:rPr lang="fi-FI" dirty="0">
                <a:latin typeface="Calibri" panose="020F0502020204030204" pitchFamily="34" charset="0"/>
              </a:rPr>
              <a:t>, Media- ja viestintätieteellinen </a:t>
            </a:r>
            <a:r>
              <a:rPr lang="fi-FI" dirty="0" smtClean="0">
                <a:latin typeface="Calibri" panose="020F0502020204030204" pitchFamily="34" charset="0"/>
              </a:rPr>
              <a:t>seura</a:t>
            </a:r>
            <a:r>
              <a:rPr lang="fi-FI" dirty="0">
                <a:latin typeface="Calibri" panose="020F0502020204030204" pitchFamily="34" charset="0"/>
              </a:rPr>
              <a:t/>
            </a:r>
            <a:br>
              <a:rPr lang="fi-FI" dirty="0">
                <a:latin typeface="Calibri" panose="020F0502020204030204" pitchFamily="34" charset="0"/>
              </a:rPr>
            </a:br>
            <a:r>
              <a:rPr lang="fi-FI" b="1" i="1" dirty="0">
                <a:latin typeface="Calibri" panose="020F0502020204030204" pitchFamily="34" charset="0"/>
                <a:hlinkClick r:id="rId10"/>
              </a:rPr>
              <a:t>Silva Fennica</a:t>
            </a:r>
            <a:r>
              <a:rPr lang="fi-FI" dirty="0">
                <a:latin typeface="Calibri" panose="020F0502020204030204" pitchFamily="34" charset="0"/>
              </a:rPr>
              <a:t>, Suomen Metsätieteellinen </a:t>
            </a:r>
            <a:r>
              <a:rPr lang="fi-FI" dirty="0" smtClean="0">
                <a:latin typeface="Calibri" panose="020F0502020204030204" pitchFamily="34" charset="0"/>
              </a:rPr>
              <a:t>Seura</a:t>
            </a:r>
            <a:r>
              <a:rPr lang="fi-FI" dirty="0">
                <a:latin typeface="Calibri" panose="020F0502020204030204" pitchFamily="34" charset="0"/>
              </a:rPr>
              <a:t/>
            </a:r>
            <a:br>
              <a:rPr lang="fi-FI" dirty="0">
                <a:latin typeface="Calibri" panose="020F0502020204030204" pitchFamily="34" charset="0"/>
              </a:rPr>
            </a:br>
            <a:r>
              <a:rPr lang="fi-FI" i="1" dirty="0">
                <a:latin typeface="Calibri" panose="020F0502020204030204" pitchFamily="34" charset="0"/>
                <a:hlinkClick r:id="rId11"/>
              </a:rPr>
              <a:t>Suomen Antropolog</a:t>
            </a:r>
            <a:r>
              <a:rPr lang="fi-FI" dirty="0">
                <a:latin typeface="Calibri" panose="020F0502020204030204" pitchFamily="34" charset="0"/>
                <a:hlinkClick r:id="rId11"/>
              </a:rPr>
              <a:t>i</a:t>
            </a:r>
            <a:r>
              <a:rPr lang="fi-FI" dirty="0">
                <a:latin typeface="Calibri" panose="020F0502020204030204" pitchFamily="34" charset="0"/>
              </a:rPr>
              <a:t>, Suomen antropologinen </a:t>
            </a:r>
            <a:r>
              <a:rPr lang="fi-FI" dirty="0" smtClean="0">
                <a:latin typeface="Calibri" panose="020F0502020204030204" pitchFamily="34" charset="0"/>
              </a:rPr>
              <a:t>seura</a:t>
            </a:r>
            <a:r>
              <a:rPr lang="fi-FI" dirty="0">
                <a:latin typeface="Calibri" panose="020F0502020204030204" pitchFamily="34" charset="0"/>
              </a:rPr>
              <a:t/>
            </a:r>
            <a:br>
              <a:rPr lang="fi-FI" dirty="0">
                <a:latin typeface="Calibri" panose="020F0502020204030204" pitchFamily="34" charset="0"/>
              </a:rPr>
            </a:br>
            <a:r>
              <a:rPr lang="fi-FI" i="1" dirty="0" err="1">
                <a:latin typeface="Calibri" panose="020F0502020204030204" pitchFamily="34" charset="0"/>
                <a:hlinkClick r:id="rId12"/>
              </a:rPr>
              <a:t>Uskonnontotukija</a:t>
            </a:r>
            <a:r>
              <a:rPr lang="fi-FI" i="1" dirty="0">
                <a:latin typeface="Calibri" panose="020F0502020204030204" pitchFamily="34" charset="0"/>
                <a:hlinkClick r:id="rId12"/>
              </a:rPr>
              <a:t> – </a:t>
            </a:r>
            <a:r>
              <a:rPr lang="fi-FI" i="1" dirty="0" err="1">
                <a:latin typeface="Calibri" panose="020F0502020204030204" pitchFamily="34" charset="0"/>
                <a:hlinkClick r:id="rId12"/>
              </a:rPr>
              <a:t>Religionsforskaren</a:t>
            </a:r>
            <a:r>
              <a:rPr lang="fi-FI" dirty="0">
                <a:latin typeface="Calibri" panose="020F0502020204030204" pitchFamily="34" charset="0"/>
              </a:rPr>
              <a:t>, Suomen Uskontotieteellinen </a:t>
            </a:r>
            <a:r>
              <a:rPr lang="fi-FI" dirty="0" smtClean="0">
                <a:latin typeface="Calibri" panose="020F0502020204030204" pitchFamily="34" charset="0"/>
              </a:rPr>
              <a:t>Seura</a:t>
            </a:r>
            <a:r>
              <a:rPr lang="fi-FI" dirty="0">
                <a:latin typeface="Calibri" panose="020F0502020204030204" pitchFamily="34" charset="0"/>
              </a:rPr>
              <a:t/>
            </a:r>
            <a:br>
              <a:rPr lang="fi-FI" dirty="0">
                <a:latin typeface="Calibri" panose="020F0502020204030204" pitchFamily="34" charset="0"/>
              </a:rPr>
            </a:br>
            <a:r>
              <a:rPr lang="fi-FI" i="1" dirty="0">
                <a:latin typeface="Calibri" panose="020F0502020204030204" pitchFamily="34" charset="0"/>
                <a:hlinkClick r:id="rId13"/>
              </a:rPr>
              <a:t>Virittäjä</a:t>
            </a:r>
            <a:r>
              <a:rPr lang="fi-FI" dirty="0">
                <a:latin typeface="Calibri" panose="020F0502020204030204" pitchFamily="34" charset="0"/>
              </a:rPr>
              <a:t>, Kotikielen </a:t>
            </a:r>
            <a:r>
              <a:rPr lang="fi-FI" dirty="0" smtClean="0">
                <a:latin typeface="Calibri" panose="020F0502020204030204" pitchFamily="34" charset="0"/>
              </a:rPr>
              <a:t>seura</a:t>
            </a:r>
            <a:endParaRPr lang="fi-FI" dirty="0">
              <a:latin typeface="Calibri" panose="020F0502020204030204" pitchFamily="34" charset="0"/>
            </a:endParaRPr>
          </a:p>
        </p:txBody>
      </p:sp>
      <p:sp>
        <p:nvSpPr>
          <p:cNvPr id="2" name="Date Placeholder 1"/>
          <p:cNvSpPr>
            <a:spLocks noGrp="1"/>
          </p:cNvSpPr>
          <p:nvPr>
            <p:ph type="dt" sz="half" idx="10"/>
          </p:nvPr>
        </p:nvSpPr>
        <p:spPr/>
        <p:txBody>
          <a:bodyPr/>
          <a:lstStyle/>
          <a:p>
            <a:r>
              <a:rPr lang="fi-FI" dirty="0" smtClean="0">
                <a:latin typeface="Calibri" panose="020F0502020204030204" pitchFamily="34" charset="0"/>
              </a:rPr>
              <a:t>28.8.2017</a:t>
            </a:r>
            <a:endParaRPr lang="fi-FI" dirty="0">
              <a:latin typeface="Calibri" panose="020F0502020204030204" pitchFamily="34" charset="0"/>
            </a:endParaRPr>
          </a:p>
        </p:txBody>
      </p:sp>
      <p:sp>
        <p:nvSpPr>
          <p:cNvPr id="4" name="Footer Placeholder 3"/>
          <p:cNvSpPr>
            <a:spLocks noGrp="1"/>
          </p:cNvSpPr>
          <p:nvPr>
            <p:ph type="ftr" sz="quarter" idx="11"/>
          </p:nvPr>
        </p:nvSpPr>
        <p:spPr/>
        <p:txBody>
          <a:bodyPr/>
          <a:lstStyle/>
          <a:p>
            <a:r>
              <a:rPr lang="fi-FI" smtClean="0">
                <a:latin typeface="Calibri" panose="020F0502020204030204" pitchFamily="34" charset="0"/>
              </a:rPr>
              <a:t>Kotilava-rahoitusmalli avoinna uusille lehdille/Riitta Koikkalainen/CCBY</a:t>
            </a:r>
            <a:endParaRPr lang="fi-FI" dirty="0">
              <a:latin typeface="Calibri" panose="020F0502020204030204" pitchFamily="34" charset="0"/>
            </a:endParaRPr>
          </a:p>
        </p:txBody>
      </p:sp>
    </p:spTree>
    <p:extLst>
      <p:ext uri="{BB962C8B-B14F-4D97-AF65-F5344CB8AC3E}">
        <p14:creationId xmlns:p14="http://schemas.microsoft.com/office/powerpoint/2010/main" val="3940283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A6DB2CC-113E-473F-8BF9-3B1AFD6D7C80}" type="slidenum">
              <a:rPr lang="fi-FI" smtClean="0">
                <a:latin typeface="Calibri" panose="020F0502020204030204" pitchFamily="34" charset="0"/>
              </a:rPr>
              <a:pPr/>
              <a:t>6</a:t>
            </a:fld>
            <a:endParaRPr lang="fi-FI">
              <a:latin typeface="Calibri" panose="020F0502020204030204" pitchFamily="34" charset="0"/>
            </a:endParaRPr>
          </a:p>
        </p:txBody>
      </p:sp>
      <p:sp>
        <p:nvSpPr>
          <p:cNvPr id="5" name="Rectangle 4"/>
          <p:cNvSpPr/>
          <p:nvPr/>
        </p:nvSpPr>
        <p:spPr>
          <a:xfrm>
            <a:off x="683568" y="1582341"/>
            <a:ext cx="7704856" cy="3785652"/>
          </a:xfrm>
          <a:prstGeom prst="rect">
            <a:avLst/>
          </a:prstGeom>
        </p:spPr>
        <p:txBody>
          <a:bodyPr wrap="square">
            <a:spAutoFit/>
          </a:bodyPr>
          <a:lstStyle/>
          <a:p>
            <a:r>
              <a:rPr lang="fi-FI" sz="2400" b="1" dirty="0">
                <a:latin typeface="Calibri" panose="020F0502020204030204" pitchFamily="34" charset="0"/>
              </a:rPr>
              <a:t>Kotilava on rakentamassa konsortiota, joka mahdollistaa kotimaisten tiedelehtien avoimuuden. </a:t>
            </a:r>
          </a:p>
          <a:p>
            <a:endParaRPr lang="fi-FI" sz="2400" b="1" dirty="0">
              <a:latin typeface="Calibri" panose="020F0502020204030204" pitchFamily="34" charset="0"/>
            </a:endParaRPr>
          </a:p>
          <a:p>
            <a:r>
              <a:rPr lang="fi-FI" sz="2400" b="1" dirty="0">
                <a:latin typeface="Calibri" panose="020F0502020204030204" pitchFamily="34" charset="0"/>
              </a:rPr>
              <a:t>Tavoitteena on kerätä rahoitus lehtien avoimuudesta hyötyviltä tahoilta, joita ovat esimerkiksi yliopistot ja ammattikorkeakoulut.</a:t>
            </a:r>
          </a:p>
          <a:p>
            <a:endParaRPr lang="fi-FI" sz="2400" b="1" dirty="0">
              <a:latin typeface="Calibri" panose="020F0502020204030204" pitchFamily="34" charset="0"/>
            </a:endParaRPr>
          </a:p>
          <a:p>
            <a:r>
              <a:rPr lang="fi-FI" sz="2400" b="1" dirty="0">
                <a:latin typeface="Calibri" panose="020F0502020204030204" pitchFamily="34" charset="0"/>
              </a:rPr>
              <a:t>Rahoitusmalli on tarkoitus ottaa käyttöön vuoden 2018 alussa. Lehtiä tulee mukaan vaiheittain, ja kerättävä rahoitusosuus kasvaa lehtien määrän lisääntyessä.  </a:t>
            </a:r>
          </a:p>
        </p:txBody>
      </p:sp>
      <p:sp>
        <p:nvSpPr>
          <p:cNvPr id="6" name="TextBox 5"/>
          <p:cNvSpPr txBox="1"/>
          <p:nvPr/>
        </p:nvSpPr>
        <p:spPr>
          <a:xfrm>
            <a:off x="611560" y="332656"/>
            <a:ext cx="8424936" cy="1015663"/>
          </a:xfrm>
          <a:prstGeom prst="rect">
            <a:avLst/>
          </a:prstGeom>
          <a:noFill/>
        </p:spPr>
        <p:txBody>
          <a:bodyPr wrap="square" rtlCol="0">
            <a:spAutoFit/>
          </a:bodyPr>
          <a:lstStyle/>
          <a:p>
            <a:r>
              <a:rPr lang="fi-FI" sz="6000" b="1" dirty="0">
                <a:solidFill>
                  <a:srgbClr val="002060"/>
                </a:solidFill>
                <a:latin typeface="Calibri" panose="020F0502020204030204" pitchFamily="34" charset="0"/>
              </a:rPr>
              <a:t>Rakenteilla konsortio</a:t>
            </a:r>
            <a:endParaRPr lang="fi-FI" sz="6000" dirty="0">
              <a:solidFill>
                <a:prstClr val="black"/>
              </a:solidFill>
              <a:latin typeface="Calibri" panose="020F0502020204030204"/>
            </a:endParaRPr>
          </a:p>
        </p:txBody>
      </p:sp>
      <p:sp>
        <p:nvSpPr>
          <p:cNvPr id="7" name="TextBox 6"/>
          <p:cNvSpPr txBox="1"/>
          <p:nvPr/>
        </p:nvSpPr>
        <p:spPr>
          <a:xfrm>
            <a:off x="7416824" y="4428728"/>
            <a:ext cx="755576" cy="1200329"/>
          </a:xfrm>
          <a:prstGeom prst="rect">
            <a:avLst/>
          </a:prstGeom>
          <a:noFill/>
        </p:spPr>
        <p:txBody>
          <a:bodyPr wrap="square" rtlCol="0">
            <a:spAutoFit/>
          </a:bodyPr>
          <a:lstStyle/>
          <a:p>
            <a:r>
              <a:rPr lang="fi-FI" sz="7200" dirty="0">
                <a:solidFill>
                  <a:srgbClr val="002060"/>
                </a:solidFill>
              </a:rPr>
              <a:t>€</a:t>
            </a:r>
          </a:p>
        </p:txBody>
      </p:sp>
      <p:sp>
        <p:nvSpPr>
          <p:cNvPr id="8" name="TextBox 7"/>
          <p:cNvSpPr txBox="1"/>
          <p:nvPr/>
        </p:nvSpPr>
        <p:spPr>
          <a:xfrm>
            <a:off x="7676728" y="4676943"/>
            <a:ext cx="755576" cy="1200329"/>
          </a:xfrm>
          <a:prstGeom prst="rect">
            <a:avLst/>
          </a:prstGeom>
          <a:noFill/>
        </p:spPr>
        <p:txBody>
          <a:bodyPr wrap="square" rtlCol="0">
            <a:spAutoFit/>
          </a:bodyPr>
          <a:lstStyle/>
          <a:p>
            <a:r>
              <a:rPr lang="fi-FI" sz="7200" dirty="0">
                <a:solidFill>
                  <a:srgbClr val="002060"/>
                </a:solidFill>
              </a:rPr>
              <a:t>€</a:t>
            </a:r>
          </a:p>
        </p:txBody>
      </p:sp>
      <p:sp>
        <p:nvSpPr>
          <p:cNvPr id="9" name="TextBox 8"/>
          <p:cNvSpPr txBox="1"/>
          <p:nvPr/>
        </p:nvSpPr>
        <p:spPr>
          <a:xfrm>
            <a:off x="7920880" y="4356720"/>
            <a:ext cx="755576" cy="1200329"/>
          </a:xfrm>
          <a:prstGeom prst="rect">
            <a:avLst/>
          </a:prstGeom>
          <a:noFill/>
        </p:spPr>
        <p:txBody>
          <a:bodyPr wrap="square" rtlCol="0">
            <a:spAutoFit/>
          </a:bodyPr>
          <a:lstStyle/>
          <a:p>
            <a:r>
              <a:rPr lang="fi-FI" sz="7200" dirty="0">
                <a:solidFill>
                  <a:srgbClr val="002060"/>
                </a:solidFill>
              </a:rPr>
              <a:t>€</a:t>
            </a:r>
          </a:p>
        </p:txBody>
      </p:sp>
      <p:sp>
        <p:nvSpPr>
          <p:cNvPr id="10" name="Date Placeholder 9"/>
          <p:cNvSpPr>
            <a:spLocks noGrp="1"/>
          </p:cNvSpPr>
          <p:nvPr>
            <p:ph type="dt" sz="half" idx="10"/>
          </p:nvPr>
        </p:nvSpPr>
        <p:spPr/>
        <p:txBody>
          <a:bodyPr/>
          <a:lstStyle/>
          <a:p>
            <a:r>
              <a:rPr lang="fi-FI" dirty="0" smtClean="0">
                <a:latin typeface="Calibri" panose="020F0502020204030204" pitchFamily="34" charset="0"/>
              </a:rPr>
              <a:t>28.8.2017</a:t>
            </a:r>
            <a:endParaRPr lang="fi-FI" dirty="0">
              <a:latin typeface="Calibri" panose="020F0502020204030204" pitchFamily="34" charset="0"/>
            </a:endParaRPr>
          </a:p>
        </p:txBody>
      </p:sp>
      <p:sp>
        <p:nvSpPr>
          <p:cNvPr id="11" name="Footer Placeholder 10"/>
          <p:cNvSpPr>
            <a:spLocks noGrp="1"/>
          </p:cNvSpPr>
          <p:nvPr>
            <p:ph type="ftr" sz="quarter" idx="11"/>
          </p:nvPr>
        </p:nvSpPr>
        <p:spPr/>
        <p:txBody>
          <a:bodyPr/>
          <a:lstStyle/>
          <a:p>
            <a:r>
              <a:rPr lang="fi-FI" smtClean="0">
                <a:latin typeface="Calibri" panose="020F0502020204030204" pitchFamily="34" charset="0"/>
              </a:rPr>
              <a:t>Kotilava-rahoitusmalli avoinna uusille lehdille/Riitta Koikkalainen/CCBY</a:t>
            </a:r>
            <a:endParaRPr lang="fi-FI" dirty="0">
              <a:latin typeface="Calibri" panose="020F0502020204030204" pitchFamily="34" charset="0"/>
            </a:endParaRPr>
          </a:p>
        </p:txBody>
      </p:sp>
    </p:spTree>
    <p:extLst>
      <p:ext uri="{BB962C8B-B14F-4D97-AF65-F5344CB8AC3E}">
        <p14:creationId xmlns:p14="http://schemas.microsoft.com/office/powerpoint/2010/main" val="3778356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8"/>
            <a:ext cx="8064896" cy="1015663"/>
          </a:xfrm>
          <a:prstGeom prst="rect">
            <a:avLst/>
          </a:prstGeom>
        </p:spPr>
        <p:txBody>
          <a:bodyPr wrap="square">
            <a:spAutoFit/>
          </a:bodyPr>
          <a:lstStyle/>
          <a:p>
            <a:r>
              <a:rPr lang="fi-FI" sz="6000" b="1" dirty="0" smtClean="0">
                <a:solidFill>
                  <a:srgbClr val="002060"/>
                </a:solidFill>
                <a:latin typeface="Calibri" panose="020F0502020204030204" pitchFamily="34" charset="0"/>
              </a:rPr>
              <a:t>Hallintomalli, luonnos A</a:t>
            </a:r>
            <a:endParaRPr lang="fi-FI" sz="6000" b="1" dirty="0">
              <a:solidFill>
                <a:srgbClr val="002060"/>
              </a:solidFill>
              <a:latin typeface="Calibri" panose="020F0502020204030204" pitchFamily="34" charset="0"/>
            </a:endParaRPr>
          </a:p>
        </p:txBody>
      </p:sp>
      <p:sp>
        <p:nvSpPr>
          <p:cNvPr id="3" name="TextBox 2"/>
          <p:cNvSpPr txBox="1"/>
          <p:nvPr/>
        </p:nvSpPr>
        <p:spPr>
          <a:xfrm>
            <a:off x="467544" y="1484784"/>
            <a:ext cx="7992888" cy="923330"/>
          </a:xfrm>
          <a:prstGeom prst="rect">
            <a:avLst/>
          </a:prstGeom>
          <a:noFill/>
        </p:spPr>
        <p:txBody>
          <a:bodyPr wrap="square" rtlCol="0">
            <a:spAutoFit/>
          </a:bodyPr>
          <a:lstStyle/>
          <a:p>
            <a:r>
              <a:rPr lang="fi-FI" b="1" dirty="0" smtClean="0">
                <a:solidFill>
                  <a:schemeClr val="tx1">
                    <a:lumMod val="95000"/>
                    <a:lumOff val="5000"/>
                  </a:schemeClr>
                </a:solidFill>
                <a:latin typeface="Calibri" panose="020F0502020204030204" pitchFamily="34" charset="0"/>
              </a:rPr>
              <a:t>Toimija X laskuttaa kutakin rahoittajaa, kukin lehti laskuttaa X:ltä oman osuutensa.  X:ssä osaamista sekä lehtien että rahoittajien puolelta. Ohjausryhmä samaan tapaan kuin nyt.</a:t>
            </a:r>
            <a:endParaRPr lang="fi-FI" b="1" dirty="0">
              <a:latin typeface="Calibri" panose="020F0502020204030204" pitchFamily="34" charset="0"/>
            </a:endParaRPr>
          </a:p>
        </p:txBody>
      </p:sp>
      <p:sp>
        <p:nvSpPr>
          <p:cNvPr id="5" name="Oval 4"/>
          <p:cNvSpPr/>
          <p:nvPr/>
        </p:nvSpPr>
        <p:spPr>
          <a:xfrm>
            <a:off x="467544" y="2996952"/>
            <a:ext cx="2160240" cy="21602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6" name="TextBox 5"/>
          <p:cNvSpPr txBox="1"/>
          <p:nvPr/>
        </p:nvSpPr>
        <p:spPr>
          <a:xfrm>
            <a:off x="971600" y="3789040"/>
            <a:ext cx="1224136" cy="523220"/>
          </a:xfrm>
          <a:prstGeom prst="rect">
            <a:avLst/>
          </a:prstGeom>
          <a:noFill/>
        </p:spPr>
        <p:txBody>
          <a:bodyPr wrap="square" rtlCol="0">
            <a:spAutoFit/>
          </a:bodyPr>
          <a:lstStyle/>
          <a:p>
            <a:pPr algn="ctr"/>
            <a:r>
              <a:rPr lang="fi-FI" sz="2800" b="1" dirty="0" smtClean="0">
                <a:solidFill>
                  <a:schemeClr val="bg1"/>
                </a:solidFill>
                <a:latin typeface="Calibri" panose="020F0502020204030204" pitchFamily="34" charset="0"/>
              </a:rPr>
              <a:t>lehdet</a:t>
            </a:r>
            <a:endParaRPr lang="fi-FI" sz="2800" b="1" dirty="0">
              <a:solidFill>
                <a:schemeClr val="bg1"/>
              </a:solidFill>
              <a:latin typeface="Calibri" panose="020F0502020204030204" pitchFamily="34" charset="0"/>
            </a:endParaRPr>
          </a:p>
        </p:txBody>
      </p:sp>
      <p:sp>
        <p:nvSpPr>
          <p:cNvPr id="12" name="Oval 11"/>
          <p:cNvSpPr/>
          <p:nvPr/>
        </p:nvSpPr>
        <p:spPr>
          <a:xfrm>
            <a:off x="3347864" y="2996952"/>
            <a:ext cx="2160240" cy="21602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3" name="TextBox 12"/>
          <p:cNvSpPr txBox="1"/>
          <p:nvPr/>
        </p:nvSpPr>
        <p:spPr>
          <a:xfrm>
            <a:off x="3563888" y="3841884"/>
            <a:ext cx="1728192" cy="523220"/>
          </a:xfrm>
          <a:prstGeom prst="rect">
            <a:avLst/>
          </a:prstGeom>
          <a:noFill/>
        </p:spPr>
        <p:txBody>
          <a:bodyPr wrap="square" rtlCol="0">
            <a:spAutoFit/>
          </a:bodyPr>
          <a:lstStyle/>
          <a:p>
            <a:pPr algn="ctr"/>
            <a:r>
              <a:rPr lang="fi-FI" sz="2800" b="1" dirty="0" smtClean="0">
                <a:solidFill>
                  <a:schemeClr val="bg1"/>
                </a:solidFill>
                <a:latin typeface="Calibri" panose="020F0502020204030204" pitchFamily="34" charset="0"/>
              </a:rPr>
              <a:t>TOIMIJA X</a:t>
            </a:r>
            <a:endParaRPr lang="fi-FI" sz="2800" b="1" dirty="0">
              <a:solidFill>
                <a:schemeClr val="bg1"/>
              </a:solidFill>
              <a:latin typeface="Calibri" panose="020F0502020204030204" pitchFamily="34" charset="0"/>
            </a:endParaRPr>
          </a:p>
        </p:txBody>
      </p:sp>
      <p:sp>
        <p:nvSpPr>
          <p:cNvPr id="14" name="Oval 13"/>
          <p:cNvSpPr/>
          <p:nvPr/>
        </p:nvSpPr>
        <p:spPr>
          <a:xfrm>
            <a:off x="6156176" y="2996952"/>
            <a:ext cx="2160240" cy="21602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5" name="TextBox 14"/>
          <p:cNvSpPr txBox="1"/>
          <p:nvPr/>
        </p:nvSpPr>
        <p:spPr>
          <a:xfrm>
            <a:off x="6372200" y="3841884"/>
            <a:ext cx="1800200" cy="523220"/>
          </a:xfrm>
          <a:prstGeom prst="rect">
            <a:avLst/>
          </a:prstGeom>
          <a:noFill/>
        </p:spPr>
        <p:txBody>
          <a:bodyPr wrap="square" rtlCol="0">
            <a:spAutoFit/>
          </a:bodyPr>
          <a:lstStyle/>
          <a:p>
            <a:pPr algn="ctr"/>
            <a:r>
              <a:rPr lang="fi-FI" sz="2800" b="1" dirty="0" smtClean="0">
                <a:solidFill>
                  <a:schemeClr val="bg1"/>
                </a:solidFill>
                <a:latin typeface="Calibri" panose="020F0502020204030204" pitchFamily="34" charset="0"/>
              </a:rPr>
              <a:t>rahoittajat</a:t>
            </a:r>
            <a:endParaRPr lang="fi-FI" sz="2800" b="1" dirty="0">
              <a:solidFill>
                <a:schemeClr val="bg1"/>
              </a:solidFill>
              <a:latin typeface="Calibri" panose="020F0502020204030204" pitchFamily="34" charset="0"/>
            </a:endParaRPr>
          </a:p>
        </p:txBody>
      </p:sp>
      <p:sp>
        <p:nvSpPr>
          <p:cNvPr id="16" name="Right Arrow 15"/>
          <p:cNvSpPr/>
          <p:nvPr/>
        </p:nvSpPr>
        <p:spPr>
          <a:xfrm>
            <a:off x="2411760" y="3861048"/>
            <a:ext cx="1224136" cy="504056"/>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i-FI"/>
          </a:p>
        </p:txBody>
      </p:sp>
      <p:sp>
        <p:nvSpPr>
          <p:cNvPr id="18" name="Left Arrow 17"/>
          <p:cNvSpPr/>
          <p:nvPr/>
        </p:nvSpPr>
        <p:spPr>
          <a:xfrm>
            <a:off x="5220072" y="3861048"/>
            <a:ext cx="1152128" cy="504056"/>
          </a:xfrm>
          <a:prstGeom prst="lef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i-FI"/>
          </a:p>
        </p:txBody>
      </p:sp>
      <p:sp>
        <p:nvSpPr>
          <p:cNvPr id="7" name="Slide Number Placeholder 6"/>
          <p:cNvSpPr>
            <a:spLocks noGrp="1"/>
          </p:cNvSpPr>
          <p:nvPr>
            <p:ph type="sldNum" sz="quarter" idx="12"/>
          </p:nvPr>
        </p:nvSpPr>
        <p:spPr/>
        <p:txBody>
          <a:bodyPr/>
          <a:lstStyle/>
          <a:p>
            <a:fld id="{BA6DB2CC-113E-473F-8BF9-3B1AFD6D7C80}" type="slidenum">
              <a:rPr lang="fi-FI" smtClean="0">
                <a:latin typeface="Calibri" panose="020F0502020204030204" pitchFamily="34" charset="0"/>
              </a:rPr>
              <a:pPr/>
              <a:t>7</a:t>
            </a:fld>
            <a:endParaRPr lang="fi-FI">
              <a:latin typeface="Calibri" panose="020F0502020204030204" pitchFamily="34" charset="0"/>
            </a:endParaRPr>
          </a:p>
        </p:txBody>
      </p:sp>
      <p:sp>
        <p:nvSpPr>
          <p:cNvPr id="9" name="Date Placeholder 8"/>
          <p:cNvSpPr>
            <a:spLocks noGrp="1"/>
          </p:cNvSpPr>
          <p:nvPr>
            <p:ph type="dt" sz="half" idx="10"/>
          </p:nvPr>
        </p:nvSpPr>
        <p:spPr/>
        <p:txBody>
          <a:bodyPr/>
          <a:lstStyle/>
          <a:p>
            <a:r>
              <a:rPr lang="fi-FI" dirty="0" smtClean="0">
                <a:latin typeface="Calibri" panose="020F0502020204030204" pitchFamily="34" charset="0"/>
              </a:rPr>
              <a:t>28.8.2017</a:t>
            </a:r>
            <a:endParaRPr lang="fi-FI" dirty="0">
              <a:latin typeface="Calibri" panose="020F0502020204030204" pitchFamily="34" charset="0"/>
            </a:endParaRPr>
          </a:p>
        </p:txBody>
      </p:sp>
      <p:sp>
        <p:nvSpPr>
          <p:cNvPr id="10" name="Footer Placeholder 9"/>
          <p:cNvSpPr>
            <a:spLocks noGrp="1"/>
          </p:cNvSpPr>
          <p:nvPr>
            <p:ph type="ftr" sz="quarter" idx="11"/>
          </p:nvPr>
        </p:nvSpPr>
        <p:spPr/>
        <p:txBody>
          <a:bodyPr/>
          <a:lstStyle/>
          <a:p>
            <a:r>
              <a:rPr lang="fi-FI" smtClean="0">
                <a:latin typeface="Calibri" panose="020F0502020204030204" pitchFamily="34" charset="0"/>
              </a:rPr>
              <a:t>Kotilava-rahoitusmalli avoinna uusille lehdille/Riitta Koikkalainen/CCBY</a:t>
            </a:r>
            <a:endParaRPr lang="fi-FI" dirty="0">
              <a:latin typeface="Calibri" panose="020F0502020204030204" pitchFamily="34" charset="0"/>
            </a:endParaRPr>
          </a:p>
        </p:txBody>
      </p:sp>
    </p:spTree>
    <p:extLst>
      <p:ext uri="{BB962C8B-B14F-4D97-AF65-F5344CB8AC3E}">
        <p14:creationId xmlns:p14="http://schemas.microsoft.com/office/powerpoint/2010/main" val="3561692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4624"/>
            <a:ext cx="8064896" cy="1015663"/>
          </a:xfrm>
          <a:prstGeom prst="rect">
            <a:avLst/>
          </a:prstGeom>
        </p:spPr>
        <p:txBody>
          <a:bodyPr wrap="square">
            <a:spAutoFit/>
          </a:bodyPr>
          <a:lstStyle/>
          <a:p>
            <a:r>
              <a:rPr lang="fi-FI" sz="6000" b="1" dirty="0" smtClean="0">
                <a:solidFill>
                  <a:srgbClr val="002060"/>
                </a:solidFill>
                <a:latin typeface="Calibri" panose="020F0502020204030204" pitchFamily="34" charset="0"/>
              </a:rPr>
              <a:t>Hallintomalli, luonnos B</a:t>
            </a:r>
            <a:endParaRPr lang="fi-FI" sz="6000" b="1" dirty="0">
              <a:solidFill>
                <a:srgbClr val="002060"/>
              </a:solidFill>
              <a:latin typeface="Calibri" panose="020F0502020204030204" pitchFamily="34" charset="0"/>
            </a:endParaRPr>
          </a:p>
        </p:txBody>
      </p:sp>
      <p:sp>
        <p:nvSpPr>
          <p:cNvPr id="3" name="TextBox 2"/>
          <p:cNvSpPr txBox="1"/>
          <p:nvPr/>
        </p:nvSpPr>
        <p:spPr>
          <a:xfrm>
            <a:off x="467544" y="1785590"/>
            <a:ext cx="7992888" cy="923330"/>
          </a:xfrm>
          <a:prstGeom prst="rect">
            <a:avLst/>
          </a:prstGeom>
          <a:noFill/>
        </p:spPr>
        <p:txBody>
          <a:bodyPr wrap="square" rtlCol="0">
            <a:spAutoFit/>
          </a:bodyPr>
          <a:lstStyle/>
          <a:p>
            <a:r>
              <a:rPr lang="fi-FI" b="1" u="sng" dirty="0" smtClean="0">
                <a:solidFill>
                  <a:schemeClr val="tx1">
                    <a:lumMod val="95000"/>
                    <a:lumOff val="5000"/>
                  </a:schemeClr>
                </a:solidFill>
                <a:latin typeface="Calibri" panose="020F0502020204030204" pitchFamily="34" charset="0"/>
              </a:rPr>
              <a:t>Vaihtoehto 2: </a:t>
            </a:r>
            <a:r>
              <a:rPr lang="fi-FI" b="1" dirty="0" smtClean="0">
                <a:solidFill>
                  <a:schemeClr val="tx1">
                    <a:lumMod val="95000"/>
                    <a:lumOff val="5000"/>
                  </a:schemeClr>
                </a:solidFill>
                <a:latin typeface="Calibri" panose="020F0502020204030204" pitchFamily="34" charset="0"/>
              </a:rPr>
              <a:t>Lehdet valtuuttavat toimijan X sopimaan puolestaan. Rahoittajat valtuuttavat toimijan Y sopimaan puolestaan. X ja Y valtuuttavat Z:n </a:t>
            </a:r>
            <a:r>
              <a:rPr lang="fi-FI" b="1" dirty="0" err="1" smtClean="0">
                <a:solidFill>
                  <a:schemeClr val="tx1">
                    <a:lumMod val="95000"/>
                    <a:lumOff val="5000"/>
                  </a:schemeClr>
                </a:solidFill>
                <a:latin typeface="Calibri" panose="020F0502020204030204" pitchFamily="34" charset="0"/>
              </a:rPr>
              <a:t>fasilitoimaan</a:t>
            </a:r>
            <a:r>
              <a:rPr lang="fi-FI" b="1" dirty="0" smtClean="0">
                <a:solidFill>
                  <a:schemeClr val="tx1">
                    <a:lumMod val="95000"/>
                    <a:lumOff val="5000"/>
                  </a:schemeClr>
                </a:solidFill>
                <a:latin typeface="Calibri" panose="020F0502020204030204" pitchFamily="34" charset="0"/>
              </a:rPr>
              <a:t>  toimintaa.</a:t>
            </a:r>
            <a:endParaRPr lang="fi-FI" b="1" dirty="0">
              <a:latin typeface="Calibri" panose="020F0502020204030204" pitchFamily="34" charset="0"/>
            </a:endParaRPr>
          </a:p>
        </p:txBody>
      </p:sp>
      <p:sp>
        <p:nvSpPr>
          <p:cNvPr id="5" name="Oval 4"/>
          <p:cNvSpPr/>
          <p:nvPr/>
        </p:nvSpPr>
        <p:spPr>
          <a:xfrm>
            <a:off x="467544" y="3197300"/>
            <a:ext cx="1381816"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6" name="TextBox 5"/>
          <p:cNvSpPr txBox="1"/>
          <p:nvPr/>
        </p:nvSpPr>
        <p:spPr>
          <a:xfrm>
            <a:off x="683568" y="3701356"/>
            <a:ext cx="1008112" cy="400110"/>
          </a:xfrm>
          <a:prstGeom prst="rect">
            <a:avLst/>
          </a:prstGeom>
          <a:noFill/>
        </p:spPr>
        <p:txBody>
          <a:bodyPr wrap="square" rtlCol="0">
            <a:spAutoFit/>
          </a:bodyPr>
          <a:lstStyle/>
          <a:p>
            <a:pPr algn="ctr"/>
            <a:r>
              <a:rPr lang="fi-FI" sz="2000" b="1" dirty="0" smtClean="0">
                <a:solidFill>
                  <a:schemeClr val="bg1"/>
                </a:solidFill>
                <a:latin typeface="Calibri" panose="020F0502020204030204" pitchFamily="34" charset="0"/>
              </a:rPr>
              <a:t>lehdet</a:t>
            </a:r>
            <a:endParaRPr lang="fi-FI" sz="2000" b="1" dirty="0">
              <a:solidFill>
                <a:schemeClr val="bg1"/>
              </a:solidFill>
              <a:latin typeface="Calibri" panose="020F0502020204030204" pitchFamily="34" charset="0"/>
            </a:endParaRPr>
          </a:p>
        </p:txBody>
      </p:sp>
      <p:sp>
        <p:nvSpPr>
          <p:cNvPr id="12" name="Oval 11"/>
          <p:cNvSpPr/>
          <p:nvPr/>
        </p:nvSpPr>
        <p:spPr>
          <a:xfrm>
            <a:off x="2267744" y="3054445"/>
            <a:ext cx="1670699" cy="167069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3" name="TextBox 12"/>
          <p:cNvSpPr txBox="1"/>
          <p:nvPr/>
        </p:nvSpPr>
        <p:spPr>
          <a:xfrm>
            <a:off x="2339752" y="3701356"/>
            <a:ext cx="1336559" cy="400110"/>
          </a:xfrm>
          <a:prstGeom prst="rect">
            <a:avLst/>
          </a:prstGeom>
          <a:noFill/>
        </p:spPr>
        <p:txBody>
          <a:bodyPr wrap="square" rtlCol="0">
            <a:spAutoFit/>
          </a:bodyPr>
          <a:lstStyle/>
          <a:p>
            <a:pPr algn="ctr"/>
            <a:r>
              <a:rPr lang="fi-FI" sz="2000" b="1" dirty="0" smtClean="0">
                <a:solidFill>
                  <a:schemeClr val="bg1"/>
                </a:solidFill>
                <a:latin typeface="Calibri" panose="020F0502020204030204" pitchFamily="34" charset="0"/>
              </a:rPr>
              <a:t>TOIMIJA X</a:t>
            </a:r>
            <a:endParaRPr lang="fi-FI" sz="2000" b="1" dirty="0">
              <a:solidFill>
                <a:schemeClr val="bg1"/>
              </a:solidFill>
              <a:latin typeface="Calibri" panose="020F0502020204030204" pitchFamily="34" charset="0"/>
            </a:endParaRPr>
          </a:p>
        </p:txBody>
      </p:sp>
      <p:sp>
        <p:nvSpPr>
          <p:cNvPr id="15" name="TextBox 14"/>
          <p:cNvSpPr txBox="1"/>
          <p:nvPr/>
        </p:nvSpPr>
        <p:spPr>
          <a:xfrm>
            <a:off x="6372200" y="3625860"/>
            <a:ext cx="1800200" cy="523220"/>
          </a:xfrm>
          <a:prstGeom prst="rect">
            <a:avLst/>
          </a:prstGeom>
          <a:noFill/>
        </p:spPr>
        <p:txBody>
          <a:bodyPr wrap="square" rtlCol="0">
            <a:spAutoFit/>
          </a:bodyPr>
          <a:lstStyle/>
          <a:p>
            <a:pPr algn="ctr"/>
            <a:r>
              <a:rPr lang="fi-FI" sz="2800" b="1" dirty="0" smtClean="0">
                <a:solidFill>
                  <a:schemeClr val="bg1"/>
                </a:solidFill>
                <a:latin typeface="Calibri" panose="020F0502020204030204" pitchFamily="34" charset="0"/>
              </a:rPr>
              <a:t>rahoittajat</a:t>
            </a:r>
            <a:endParaRPr lang="fi-FI" sz="2800" b="1" dirty="0">
              <a:solidFill>
                <a:schemeClr val="bg1"/>
              </a:solidFill>
              <a:latin typeface="Calibri" panose="020F0502020204030204" pitchFamily="34" charset="0"/>
            </a:endParaRPr>
          </a:p>
        </p:txBody>
      </p:sp>
      <p:sp>
        <p:nvSpPr>
          <p:cNvPr id="16" name="Right Arrow 15"/>
          <p:cNvSpPr/>
          <p:nvPr/>
        </p:nvSpPr>
        <p:spPr>
          <a:xfrm>
            <a:off x="1763688" y="3701356"/>
            <a:ext cx="576064" cy="360040"/>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i-FI"/>
          </a:p>
        </p:txBody>
      </p:sp>
      <p:sp>
        <p:nvSpPr>
          <p:cNvPr id="17" name="Oval 16"/>
          <p:cNvSpPr/>
          <p:nvPr/>
        </p:nvSpPr>
        <p:spPr>
          <a:xfrm>
            <a:off x="6804248" y="3269308"/>
            <a:ext cx="1381816"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1" name="Oval 20"/>
          <p:cNvSpPr/>
          <p:nvPr/>
        </p:nvSpPr>
        <p:spPr>
          <a:xfrm>
            <a:off x="4773509" y="3053284"/>
            <a:ext cx="1670699" cy="167069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0" name="TextBox 19"/>
          <p:cNvSpPr txBox="1"/>
          <p:nvPr/>
        </p:nvSpPr>
        <p:spPr>
          <a:xfrm>
            <a:off x="6804248" y="3733294"/>
            <a:ext cx="1448544" cy="400110"/>
          </a:xfrm>
          <a:prstGeom prst="rect">
            <a:avLst/>
          </a:prstGeom>
          <a:noFill/>
        </p:spPr>
        <p:txBody>
          <a:bodyPr wrap="square" rtlCol="0">
            <a:spAutoFit/>
          </a:bodyPr>
          <a:lstStyle/>
          <a:p>
            <a:pPr algn="ctr"/>
            <a:r>
              <a:rPr lang="fi-FI" sz="2000" b="1" dirty="0" smtClean="0">
                <a:solidFill>
                  <a:schemeClr val="bg1"/>
                </a:solidFill>
                <a:latin typeface="Calibri" panose="020F0502020204030204" pitchFamily="34" charset="0"/>
              </a:rPr>
              <a:t>rahoittajat</a:t>
            </a:r>
            <a:endParaRPr lang="fi-FI" sz="2000" b="1" dirty="0">
              <a:solidFill>
                <a:schemeClr val="bg1"/>
              </a:solidFill>
              <a:latin typeface="Calibri" panose="020F0502020204030204" pitchFamily="34" charset="0"/>
            </a:endParaRPr>
          </a:p>
        </p:txBody>
      </p:sp>
      <p:sp>
        <p:nvSpPr>
          <p:cNvPr id="18" name="Left Arrow 17"/>
          <p:cNvSpPr/>
          <p:nvPr/>
        </p:nvSpPr>
        <p:spPr>
          <a:xfrm>
            <a:off x="6372200" y="3755360"/>
            <a:ext cx="504056" cy="321712"/>
          </a:xfrm>
          <a:prstGeom prst="lef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i-FI"/>
          </a:p>
        </p:txBody>
      </p:sp>
      <p:sp>
        <p:nvSpPr>
          <p:cNvPr id="22" name="TextBox 21"/>
          <p:cNvSpPr txBox="1"/>
          <p:nvPr/>
        </p:nvSpPr>
        <p:spPr>
          <a:xfrm>
            <a:off x="4932040" y="3573016"/>
            <a:ext cx="1336559" cy="707886"/>
          </a:xfrm>
          <a:prstGeom prst="rect">
            <a:avLst/>
          </a:prstGeom>
          <a:noFill/>
        </p:spPr>
        <p:txBody>
          <a:bodyPr wrap="square" rtlCol="0">
            <a:spAutoFit/>
          </a:bodyPr>
          <a:lstStyle/>
          <a:p>
            <a:pPr algn="ctr"/>
            <a:r>
              <a:rPr lang="fi-FI" sz="2000" b="1" dirty="0" smtClean="0">
                <a:solidFill>
                  <a:schemeClr val="bg1"/>
                </a:solidFill>
                <a:latin typeface="Calibri" panose="020F0502020204030204" pitchFamily="34" charset="0"/>
              </a:rPr>
              <a:t>TOIMIJA Y1, Y2, Y3</a:t>
            </a:r>
            <a:endParaRPr lang="fi-FI" sz="2000" b="1" dirty="0">
              <a:solidFill>
                <a:schemeClr val="bg1"/>
              </a:solidFill>
              <a:latin typeface="Calibri" panose="020F0502020204030204" pitchFamily="34" charset="0"/>
            </a:endParaRPr>
          </a:p>
        </p:txBody>
      </p:sp>
      <p:sp>
        <p:nvSpPr>
          <p:cNvPr id="9" name="Left-Right Arrow 8"/>
          <p:cNvSpPr/>
          <p:nvPr/>
        </p:nvSpPr>
        <p:spPr>
          <a:xfrm>
            <a:off x="3650411" y="3413324"/>
            <a:ext cx="1425645" cy="1008112"/>
          </a:xfrm>
          <a:prstGeom prst="lef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i-FI"/>
          </a:p>
        </p:txBody>
      </p:sp>
      <p:sp>
        <p:nvSpPr>
          <p:cNvPr id="10" name="TextBox 9"/>
          <p:cNvSpPr txBox="1"/>
          <p:nvPr/>
        </p:nvSpPr>
        <p:spPr>
          <a:xfrm>
            <a:off x="4151338" y="3557340"/>
            <a:ext cx="432048" cy="707886"/>
          </a:xfrm>
          <a:prstGeom prst="rect">
            <a:avLst/>
          </a:prstGeom>
          <a:noFill/>
        </p:spPr>
        <p:txBody>
          <a:bodyPr wrap="square" rtlCol="0">
            <a:spAutoFit/>
          </a:bodyPr>
          <a:lstStyle/>
          <a:p>
            <a:r>
              <a:rPr lang="fi-FI" sz="4000" b="1" dirty="0" smtClean="0">
                <a:latin typeface="Calibri" panose="020F0502020204030204" pitchFamily="34" charset="0"/>
              </a:rPr>
              <a:t>Z</a:t>
            </a:r>
            <a:endParaRPr lang="fi-FI" sz="4000" b="1"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BA6DB2CC-113E-473F-8BF9-3B1AFD6D7C80}" type="slidenum">
              <a:rPr lang="fi-FI" smtClean="0">
                <a:latin typeface="Calibri" panose="020F0502020204030204" pitchFamily="34" charset="0"/>
              </a:rPr>
              <a:pPr/>
              <a:t>8</a:t>
            </a:fld>
            <a:endParaRPr lang="fi-FI">
              <a:latin typeface="Calibri" panose="020F0502020204030204" pitchFamily="34" charset="0"/>
            </a:endParaRPr>
          </a:p>
        </p:txBody>
      </p:sp>
      <p:sp>
        <p:nvSpPr>
          <p:cNvPr id="11" name="Date Placeholder 10"/>
          <p:cNvSpPr>
            <a:spLocks noGrp="1"/>
          </p:cNvSpPr>
          <p:nvPr>
            <p:ph type="dt" sz="half" idx="10"/>
          </p:nvPr>
        </p:nvSpPr>
        <p:spPr/>
        <p:txBody>
          <a:bodyPr/>
          <a:lstStyle/>
          <a:p>
            <a:r>
              <a:rPr lang="fi-FI" dirty="0" smtClean="0">
                <a:latin typeface="Calibri" panose="020F0502020204030204" pitchFamily="34" charset="0"/>
              </a:rPr>
              <a:t>28.8.2017</a:t>
            </a:r>
            <a:endParaRPr lang="fi-FI" dirty="0">
              <a:latin typeface="Calibri" panose="020F0502020204030204" pitchFamily="34" charset="0"/>
            </a:endParaRPr>
          </a:p>
        </p:txBody>
      </p:sp>
      <p:sp>
        <p:nvSpPr>
          <p:cNvPr id="14" name="Footer Placeholder 13"/>
          <p:cNvSpPr>
            <a:spLocks noGrp="1"/>
          </p:cNvSpPr>
          <p:nvPr>
            <p:ph type="ftr" sz="quarter" idx="11"/>
          </p:nvPr>
        </p:nvSpPr>
        <p:spPr/>
        <p:txBody>
          <a:bodyPr/>
          <a:lstStyle/>
          <a:p>
            <a:r>
              <a:rPr lang="fi-FI" smtClean="0">
                <a:latin typeface="Calibri" panose="020F0502020204030204" pitchFamily="34" charset="0"/>
              </a:rPr>
              <a:t>Kotilava-rahoitusmalli avoinna uusille lehdille/Riitta Koikkalainen/CCBY</a:t>
            </a:r>
            <a:endParaRPr lang="fi-FI" dirty="0">
              <a:latin typeface="Calibri" panose="020F0502020204030204" pitchFamily="34" charset="0"/>
            </a:endParaRPr>
          </a:p>
        </p:txBody>
      </p:sp>
    </p:spTree>
    <p:extLst>
      <p:ext uri="{BB962C8B-B14F-4D97-AF65-F5344CB8AC3E}">
        <p14:creationId xmlns:p14="http://schemas.microsoft.com/office/powerpoint/2010/main" val="3758163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 y="260648"/>
            <a:ext cx="8219256" cy="634082"/>
          </a:xfrm>
        </p:spPr>
        <p:txBody>
          <a:bodyPr anchor="t">
            <a:noAutofit/>
          </a:bodyPr>
          <a:lstStyle/>
          <a:p>
            <a:r>
              <a:rPr lang="fi-FI" sz="3600" dirty="0" smtClean="0">
                <a:latin typeface="Calibri" panose="020F0502020204030204" pitchFamily="34" charset="0"/>
              </a:rPr>
              <a:t>Nyt: painettujen tiedelehtien tulot</a:t>
            </a:r>
            <a:br>
              <a:rPr lang="fi-FI" sz="3600" dirty="0" smtClean="0">
                <a:latin typeface="Calibri" panose="020F0502020204030204" pitchFamily="34" charset="0"/>
              </a:rPr>
            </a:br>
            <a:r>
              <a:rPr lang="fi-FI" sz="3600" dirty="0" smtClean="0">
                <a:latin typeface="Calibri" panose="020F0502020204030204" pitchFamily="34" charset="0"/>
              </a:rPr>
              <a:t/>
            </a:r>
            <a:br>
              <a:rPr lang="fi-FI" sz="3600" dirty="0" smtClean="0">
                <a:latin typeface="Calibri" panose="020F0502020204030204" pitchFamily="34" charset="0"/>
              </a:rPr>
            </a:br>
            <a:endParaRPr lang="fi-FI" sz="3600" dirty="0">
              <a:latin typeface="Calibri" panose="020F0502020204030204" pitchFamily="34" charset="0"/>
            </a:endParaRPr>
          </a:p>
        </p:txBody>
      </p:sp>
      <p:sp>
        <p:nvSpPr>
          <p:cNvPr id="10" name="Slide Number Placeholder 9"/>
          <p:cNvSpPr>
            <a:spLocks noGrp="1"/>
          </p:cNvSpPr>
          <p:nvPr>
            <p:ph type="sldNum" sz="quarter" idx="12"/>
          </p:nvPr>
        </p:nvSpPr>
        <p:spPr/>
        <p:txBody>
          <a:bodyPr/>
          <a:lstStyle/>
          <a:p>
            <a:fld id="{BA6DB2CC-113E-473F-8BF9-3B1AFD6D7C80}" type="slidenum">
              <a:rPr lang="fi-FI" smtClean="0">
                <a:latin typeface="Calibri" panose="020F0502020204030204" pitchFamily="34" charset="0"/>
              </a:rPr>
              <a:pPr/>
              <a:t>9</a:t>
            </a:fld>
            <a:endParaRPr lang="fi-FI" dirty="0">
              <a:latin typeface="Calibri" panose="020F0502020204030204" pitchFamily="34" charset="0"/>
            </a:endParaRPr>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3528" y="992044"/>
            <a:ext cx="6408712" cy="4669204"/>
          </a:xfrm>
          <a:prstGeom prst="rect">
            <a:avLst/>
          </a:prstGeom>
        </p:spPr>
      </p:pic>
      <p:sp>
        <p:nvSpPr>
          <p:cNvPr id="14" name="Rectangle 13"/>
          <p:cNvSpPr/>
          <p:nvPr/>
        </p:nvSpPr>
        <p:spPr>
          <a:xfrm>
            <a:off x="6876256" y="992917"/>
            <a:ext cx="2160240" cy="4524315"/>
          </a:xfrm>
          <a:prstGeom prst="rect">
            <a:avLst/>
          </a:prstGeom>
        </p:spPr>
        <p:txBody>
          <a:bodyPr wrap="square">
            <a:spAutoFit/>
          </a:bodyPr>
          <a:lstStyle/>
          <a:p>
            <a:pPr lvl="0"/>
            <a:r>
              <a:rPr lang="fi-FI" b="1" dirty="0" smtClean="0">
                <a:solidFill>
                  <a:srgbClr val="000000"/>
                </a:solidFill>
                <a:latin typeface="Calibri" panose="020F0502020204030204" pitchFamily="34" charset="0"/>
              </a:rPr>
              <a:t>Tärkeimmät tulonlähteet</a:t>
            </a:r>
          </a:p>
          <a:p>
            <a:pPr lvl="0"/>
            <a:r>
              <a:rPr lang="fi-FI" b="1" dirty="0" smtClean="0">
                <a:solidFill>
                  <a:srgbClr val="000000"/>
                </a:solidFill>
                <a:latin typeface="Calibri" panose="020F0502020204030204" pitchFamily="34" charset="0"/>
              </a:rPr>
              <a:t>vuonna  2015</a:t>
            </a:r>
          </a:p>
          <a:p>
            <a:pPr marL="285750" lvl="0" indent="-285750">
              <a:buFont typeface="Arial" panose="020B0604020202020204" pitchFamily="34" charset="0"/>
              <a:buChar char="•"/>
            </a:pPr>
            <a:r>
              <a:rPr lang="fi-FI" b="1" dirty="0" smtClean="0">
                <a:solidFill>
                  <a:srgbClr val="000000"/>
                </a:solidFill>
                <a:latin typeface="Calibri" panose="020F0502020204030204" pitchFamily="34" charset="0"/>
              </a:rPr>
              <a:t>valtionapu,</a:t>
            </a:r>
          </a:p>
          <a:p>
            <a:pPr marL="285750" lvl="0" indent="-285750">
              <a:buFont typeface="Arial" panose="020B0604020202020204" pitchFamily="34" charset="0"/>
              <a:buChar char="•"/>
            </a:pPr>
            <a:r>
              <a:rPr lang="fi-FI" b="1" dirty="0" smtClean="0">
                <a:solidFill>
                  <a:srgbClr val="000000"/>
                </a:solidFill>
                <a:latin typeface="Calibri" panose="020F0502020204030204" pitchFamily="34" charset="0"/>
              </a:rPr>
              <a:t>seuran tuki ja</a:t>
            </a:r>
          </a:p>
          <a:p>
            <a:pPr marL="285750" lvl="0" indent="-285750">
              <a:buFont typeface="Arial" panose="020B0604020202020204" pitchFamily="34" charset="0"/>
              <a:buChar char="•"/>
            </a:pPr>
            <a:r>
              <a:rPr lang="fi-FI" b="1" dirty="0" smtClean="0">
                <a:solidFill>
                  <a:srgbClr val="000000"/>
                </a:solidFill>
                <a:latin typeface="Calibri" panose="020F0502020204030204" pitchFamily="34" charset="0"/>
              </a:rPr>
              <a:t>tilausmaksut.</a:t>
            </a:r>
          </a:p>
          <a:p>
            <a:pPr lvl="0"/>
            <a:endParaRPr lang="fi-FI" b="1" dirty="0">
              <a:solidFill>
                <a:srgbClr val="000000"/>
              </a:solidFill>
              <a:latin typeface="Calibri" panose="020F0502020204030204" pitchFamily="34" charset="0"/>
            </a:endParaRPr>
          </a:p>
          <a:p>
            <a:pPr lvl="0"/>
            <a:r>
              <a:rPr lang="fi-FI" b="1" dirty="0" smtClean="0">
                <a:solidFill>
                  <a:srgbClr val="000000"/>
                </a:solidFill>
                <a:latin typeface="Calibri" panose="020F0502020204030204" pitchFamily="34" charset="0"/>
              </a:rPr>
              <a:t>Valtionapua</a:t>
            </a:r>
          </a:p>
          <a:p>
            <a:pPr lvl="0"/>
            <a:r>
              <a:rPr lang="fi-FI" b="1" dirty="0" smtClean="0">
                <a:solidFill>
                  <a:srgbClr val="000000"/>
                </a:solidFill>
                <a:latin typeface="Calibri" panose="020F0502020204030204" pitchFamily="34" charset="0"/>
              </a:rPr>
              <a:t>sai 95 </a:t>
            </a:r>
            <a:r>
              <a:rPr lang="fi-FI" b="1" dirty="0">
                <a:solidFill>
                  <a:srgbClr val="000000"/>
                </a:solidFill>
                <a:latin typeface="Calibri" panose="020F0502020204030204" pitchFamily="34" charset="0"/>
              </a:rPr>
              <a:t>lehteä. </a:t>
            </a:r>
            <a:endParaRPr lang="fi-FI" b="1" dirty="0" smtClean="0">
              <a:solidFill>
                <a:srgbClr val="000000"/>
              </a:solidFill>
              <a:latin typeface="Calibri" panose="020F0502020204030204" pitchFamily="34" charset="0"/>
            </a:endParaRPr>
          </a:p>
          <a:p>
            <a:pPr lvl="0"/>
            <a:r>
              <a:rPr lang="fi-FI" b="1" dirty="0" smtClean="0">
                <a:solidFill>
                  <a:srgbClr val="000000"/>
                </a:solidFill>
                <a:latin typeface="Calibri" panose="020F0502020204030204" pitchFamily="34" charset="0"/>
              </a:rPr>
              <a:t>Niiden kulut </a:t>
            </a:r>
            <a:br>
              <a:rPr lang="fi-FI" b="1" dirty="0" smtClean="0">
                <a:solidFill>
                  <a:srgbClr val="000000"/>
                </a:solidFill>
                <a:latin typeface="Calibri" panose="020F0502020204030204" pitchFamily="34" charset="0"/>
              </a:rPr>
            </a:br>
            <a:r>
              <a:rPr lang="fi-FI" b="1" dirty="0" smtClean="0">
                <a:solidFill>
                  <a:srgbClr val="000000"/>
                </a:solidFill>
                <a:latin typeface="Calibri" panose="020F0502020204030204" pitchFamily="34" charset="0"/>
              </a:rPr>
              <a:t>olivat 1 972 925 ja tuotot 1 984 920 </a:t>
            </a:r>
            <a:r>
              <a:rPr lang="fi-FI" b="1" dirty="0">
                <a:solidFill>
                  <a:srgbClr val="000000"/>
                </a:solidFill>
                <a:latin typeface="Calibri" panose="020F0502020204030204" pitchFamily="34" charset="0"/>
              </a:rPr>
              <a:t>€. </a:t>
            </a:r>
          </a:p>
          <a:p>
            <a:pPr lvl="0"/>
            <a:endParaRPr lang="fi-FI" b="1" dirty="0">
              <a:solidFill>
                <a:srgbClr val="000000"/>
              </a:solidFill>
              <a:latin typeface="Calibri" panose="020F0502020204030204" pitchFamily="34" charset="0"/>
            </a:endParaRPr>
          </a:p>
          <a:p>
            <a:pPr lvl="0"/>
            <a:r>
              <a:rPr lang="fi-FI" b="1" dirty="0" smtClean="0">
                <a:solidFill>
                  <a:srgbClr val="000000"/>
                </a:solidFill>
                <a:latin typeface="Calibri" panose="020F0502020204030204" pitchFamily="34" charset="0"/>
              </a:rPr>
              <a:t>Vertaisarvioituja tekstejä julkaistiin</a:t>
            </a:r>
            <a:br>
              <a:rPr lang="fi-FI" b="1" dirty="0" smtClean="0">
                <a:solidFill>
                  <a:srgbClr val="000000"/>
                </a:solidFill>
                <a:latin typeface="Calibri" panose="020F0502020204030204" pitchFamily="34" charset="0"/>
              </a:rPr>
            </a:br>
            <a:r>
              <a:rPr lang="fi-FI" b="1" dirty="0" smtClean="0">
                <a:solidFill>
                  <a:srgbClr val="000000"/>
                </a:solidFill>
                <a:latin typeface="Calibri" panose="020F0502020204030204" pitchFamily="34" charset="0"/>
              </a:rPr>
              <a:t>1 333 </a:t>
            </a:r>
            <a:r>
              <a:rPr lang="fi-FI" b="1" dirty="0">
                <a:solidFill>
                  <a:srgbClr val="000000"/>
                </a:solidFill>
                <a:latin typeface="Calibri" panose="020F0502020204030204" pitchFamily="34" charset="0"/>
              </a:rPr>
              <a:t>kpl</a:t>
            </a:r>
            <a:r>
              <a:rPr lang="fi-FI" b="1" dirty="0" smtClean="0">
                <a:solidFill>
                  <a:srgbClr val="000000"/>
                </a:solidFill>
                <a:latin typeface="Calibri" panose="020F0502020204030204" pitchFamily="34" charset="0"/>
              </a:rPr>
              <a:t>.</a:t>
            </a:r>
            <a:endParaRPr lang="fi-FI" b="1" dirty="0">
              <a:solidFill>
                <a:srgbClr val="000000"/>
              </a:solidFill>
              <a:latin typeface="Calibri" panose="020F0502020204030204" pitchFamily="34" charset="0"/>
            </a:endParaRPr>
          </a:p>
        </p:txBody>
      </p:sp>
      <p:sp>
        <p:nvSpPr>
          <p:cNvPr id="3" name="Date Placeholder 2"/>
          <p:cNvSpPr>
            <a:spLocks noGrp="1"/>
          </p:cNvSpPr>
          <p:nvPr>
            <p:ph type="dt" sz="half" idx="10"/>
          </p:nvPr>
        </p:nvSpPr>
        <p:spPr/>
        <p:txBody>
          <a:bodyPr/>
          <a:lstStyle/>
          <a:p>
            <a:r>
              <a:rPr lang="fi-FI" dirty="0" smtClean="0">
                <a:latin typeface="Calibri" panose="020F0502020204030204" pitchFamily="34" charset="0"/>
              </a:rPr>
              <a:t>28.8.2017</a:t>
            </a:r>
            <a:endParaRPr lang="fi-FI" dirty="0">
              <a:latin typeface="Calibri" panose="020F0502020204030204" pitchFamily="34" charset="0"/>
            </a:endParaRPr>
          </a:p>
        </p:txBody>
      </p:sp>
      <p:sp>
        <p:nvSpPr>
          <p:cNvPr id="4" name="Footer Placeholder 3"/>
          <p:cNvSpPr>
            <a:spLocks noGrp="1"/>
          </p:cNvSpPr>
          <p:nvPr>
            <p:ph type="ftr" sz="quarter" idx="11"/>
          </p:nvPr>
        </p:nvSpPr>
        <p:spPr/>
        <p:txBody>
          <a:bodyPr/>
          <a:lstStyle/>
          <a:p>
            <a:r>
              <a:rPr lang="fi-FI" smtClean="0">
                <a:latin typeface="Calibri" panose="020F0502020204030204" pitchFamily="34" charset="0"/>
              </a:rPr>
              <a:t>Kotilava-rahoitusmalli avoinna uusille lehdille/Riitta Koikkalainen/CCBY</a:t>
            </a:r>
            <a:endParaRPr lang="fi-FI" dirty="0">
              <a:latin typeface="Calibri" panose="020F0502020204030204" pitchFamily="34" charset="0"/>
            </a:endParaRPr>
          </a:p>
        </p:txBody>
      </p:sp>
    </p:spTree>
    <p:extLst>
      <p:ext uri="{BB962C8B-B14F-4D97-AF65-F5344CB8AC3E}">
        <p14:creationId xmlns:p14="http://schemas.microsoft.com/office/powerpoint/2010/main" val="1099004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KK_kvp_suomi_KOPIOI_TÄSTÄ">
  <a:themeElements>
    <a:clrScheme name="KK vanha">
      <a:dk1>
        <a:srgbClr val="000000"/>
      </a:dk1>
      <a:lt1>
        <a:srgbClr val="FFFFFF"/>
      </a:lt1>
      <a:dk2>
        <a:srgbClr val="00386B"/>
      </a:dk2>
      <a:lt2>
        <a:srgbClr val="CCCCCC"/>
      </a:lt2>
      <a:accent1>
        <a:srgbClr val="00386B"/>
      </a:accent1>
      <a:accent2>
        <a:srgbClr val="FFCC33"/>
      </a:accent2>
      <a:accent3>
        <a:srgbClr val="5C9ED2"/>
      </a:accent3>
      <a:accent4>
        <a:srgbClr val="9361D6"/>
      </a:accent4>
      <a:accent5>
        <a:srgbClr val="A68011"/>
      </a:accent5>
      <a:accent6>
        <a:srgbClr val="3366D2"/>
      </a:accent6>
      <a:hlink>
        <a:srgbClr val="009999"/>
      </a:hlink>
      <a:folHlink>
        <a:srgbClr val="B2B2D1"/>
      </a:folHlink>
    </a:clrScheme>
    <a:fontScheme name="Kansalliskirjasto_P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KK_kvp_suomi_KOPIOI_TÄSTÄ.potx</Template>
  <TotalTime>3887</TotalTime>
  <Words>1755</Words>
  <Application>Microsoft Office PowerPoint</Application>
  <PresentationFormat>Näytössä katseltava diaesitys (4:3)</PresentationFormat>
  <Paragraphs>379</Paragraphs>
  <Slides>22</Slides>
  <Notes>21</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22</vt:i4>
      </vt:variant>
    </vt:vector>
  </HeadingPairs>
  <TitlesOfParts>
    <vt:vector size="28" baseType="lpstr">
      <vt:lpstr>Adobe Garamond Pro</vt:lpstr>
      <vt:lpstr>Arial</vt:lpstr>
      <vt:lpstr>Calibri</vt:lpstr>
      <vt:lpstr>Times New Roman</vt:lpstr>
      <vt:lpstr>Wingdings</vt:lpstr>
      <vt:lpstr>KK_kvp_suomi_KOPIOI_TÄSTÄ</vt:lpstr>
      <vt:lpstr>Kotilava Rahoitusmalli avoinna uusille lehdille</vt:lpstr>
      <vt:lpstr>PowerPoint-esitys</vt:lpstr>
      <vt:lpstr>PowerPoint-esitys</vt:lpstr>
      <vt:lpstr>PowerPoint-esitys</vt:lpstr>
      <vt:lpstr>PowerPoint-esitys</vt:lpstr>
      <vt:lpstr>PowerPoint-esitys</vt:lpstr>
      <vt:lpstr>PowerPoint-esitys</vt:lpstr>
      <vt:lpstr>PowerPoint-esitys</vt:lpstr>
      <vt:lpstr>Nyt: painettujen tiedelehtien tulot  </vt:lpstr>
      <vt:lpstr>Tulevaisuus: OA-tiedelehtien tulot   </vt:lpstr>
      <vt:lpstr>PowerPoint-esitys</vt:lpstr>
      <vt:lpstr>PowerPoint-esitys</vt:lpstr>
      <vt:lpstr>Eteneminen ajassa: </vt:lpstr>
      <vt:lpstr>Rahoittaja ja Kotilava</vt:lpstr>
      <vt:lpstr>PowerPoint-esitys</vt:lpstr>
      <vt:lpstr>PowerPoint-esitys</vt:lpstr>
      <vt:lpstr>PowerPoint-esitys</vt:lpstr>
      <vt:lpstr>PowerPoint-esitys</vt:lpstr>
      <vt:lpstr>PowerPoint-esitys</vt:lpstr>
      <vt:lpstr>Konsortiolehti</vt:lpstr>
      <vt:lpstr>PowerPoint-esitys</vt:lpstr>
      <vt:lpstr>PowerPoint-esitys</vt:lpstr>
    </vt:vector>
  </TitlesOfParts>
  <Company>University of Helsinki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Juslin, Matilda N E</dc:creator>
  <cp:lastModifiedBy>Kirsi Siitonen</cp:lastModifiedBy>
  <cp:revision>244</cp:revision>
  <cp:lastPrinted>2016-08-24T14:32:57Z</cp:lastPrinted>
  <dcterms:created xsi:type="dcterms:W3CDTF">2013-08-09T11:02:33Z</dcterms:created>
  <dcterms:modified xsi:type="dcterms:W3CDTF">2017-08-29T06:01:46Z</dcterms:modified>
</cp:coreProperties>
</file>