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6" r:id="rId10"/>
    <p:sldId id="264" r:id="rId11"/>
    <p:sldId id="267" r:id="rId12"/>
    <p:sldId id="272" r:id="rId13"/>
    <p:sldId id="269" r:id="rId14"/>
    <p:sldId id="266" r:id="rId15"/>
    <p:sldId id="265" r:id="rId16"/>
    <p:sldId id="270" r:id="rId17"/>
    <p:sldId id="274" r:id="rId18"/>
    <p:sldId id="275" r:id="rId19"/>
    <p:sldId id="271"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6E329122-C451-4F8D-98AD-54C4A6171DA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a:extLst>
              <a:ext uri="{FF2B5EF4-FFF2-40B4-BE49-F238E27FC236}">
                <a16:creationId xmlns:a16="http://schemas.microsoft.com/office/drawing/2014/main" xmlns="" id="{18BE6F57-E460-4586-B462-51BB6567E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xmlns="" id="{985BB875-7DC7-4B71-91A0-E62D7776C448}"/>
              </a:ext>
            </a:extLst>
          </p:cNvPr>
          <p:cNvSpPr>
            <a:spLocks noGrp="1"/>
          </p:cNvSpPr>
          <p:nvPr>
            <p:ph type="dt" sz="half" idx="10"/>
          </p:nvPr>
        </p:nvSpPr>
        <p:spPr/>
        <p:txBody>
          <a:bodyPr/>
          <a:lstStyle/>
          <a:p>
            <a:fld id="{589D3457-5DA9-470E-8D1A-A312256FCC72}" type="datetimeFigureOut">
              <a:rPr lang="fi-FI" smtClean="0"/>
              <a:t>29.8.2017</a:t>
            </a:fld>
            <a:endParaRPr lang="fi-FI"/>
          </a:p>
        </p:txBody>
      </p:sp>
      <p:sp>
        <p:nvSpPr>
          <p:cNvPr id="5" name="Alatunnisteen paikkamerkki 4">
            <a:extLst>
              <a:ext uri="{FF2B5EF4-FFF2-40B4-BE49-F238E27FC236}">
                <a16:creationId xmlns:a16="http://schemas.microsoft.com/office/drawing/2014/main" xmlns="" id="{D984DF33-877D-4BE4-943C-A136D089CD3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D3BD8892-4957-4946-A8B1-0562027CEBF4}"/>
              </a:ext>
            </a:extLst>
          </p:cNvPr>
          <p:cNvSpPr>
            <a:spLocks noGrp="1"/>
          </p:cNvSpPr>
          <p:nvPr>
            <p:ph type="sldNum" sz="quarter" idx="12"/>
          </p:nvPr>
        </p:nvSpPr>
        <p:spPr/>
        <p:txBody>
          <a:bodyPr/>
          <a:lstStyle/>
          <a:p>
            <a:fld id="{1F3DBDED-4DCE-448A-A2A8-A8A7AF31728C}" type="slidenum">
              <a:rPr lang="fi-FI" smtClean="0"/>
              <a:t>‹#›</a:t>
            </a:fld>
            <a:endParaRPr lang="fi-FI"/>
          </a:p>
        </p:txBody>
      </p:sp>
    </p:spTree>
    <p:extLst>
      <p:ext uri="{BB962C8B-B14F-4D97-AF65-F5344CB8AC3E}">
        <p14:creationId xmlns:p14="http://schemas.microsoft.com/office/powerpoint/2010/main" val="138395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F3138565-1571-47D1-8093-57670DE743D8}"/>
              </a:ext>
            </a:extLst>
          </p:cNvPr>
          <p:cNvSpPr>
            <a:spLocks noGrp="1"/>
          </p:cNvSpPr>
          <p:nvPr>
            <p:ph type="title"/>
          </p:nvPr>
        </p:nvSpPr>
        <p:spPr/>
        <p:txBody>
          <a:bodyPr/>
          <a:lstStyle/>
          <a:p>
            <a:r>
              <a:rPr lang="fi-FI"/>
              <a:t>Muokkaa perustyyl. napsautt.</a:t>
            </a:r>
          </a:p>
        </p:txBody>
      </p:sp>
      <p:sp>
        <p:nvSpPr>
          <p:cNvPr id="3" name="Pystysuoran tekstin paikkamerkki 2">
            <a:extLst>
              <a:ext uri="{FF2B5EF4-FFF2-40B4-BE49-F238E27FC236}">
                <a16:creationId xmlns:a16="http://schemas.microsoft.com/office/drawing/2014/main" xmlns="" id="{EDBFE627-DEA6-4898-BCCA-297F7BDB44B7}"/>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EDCFC8CC-9B7F-4605-B442-8EC79FD7D6A9}"/>
              </a:ext>
            </a:extLst>
          </p:cNvPr>
          <p:cNvSpPr>
            <a:spLocks noGrp="1"/>
          </p:cNvSpPr>
          <p:nvPr>
            <p:ph type="dt" sz="half" idx="10"/>
          </p:nvPr>
        </p:nvSpPr>
        <p:spPr/>
        <p:txBody>
          <a:bodyPr/>
          <a:lstStyle/>
          <a:p>
            <a:fld id="{589D3457-5DA9-470E-8D1A-A312256FCC72}" type="datetimeFigureOut">
              <a:rPr lang="fi-FI" smtClean="0"/>
              <a:t>29.8.2017</a:t>
            </a:fld>
            <a:endParaRPr lang="fi-FI"/>
          </a:p>
        </p:txBody>
      </p:sp>
      <p:sp>
        <p:nvSpPr>
          <p:cNvPr id="5" name="Alatunnisteen paikkamerkki 4">
            <a:extLst>
              <a:ext uri="{FF2B5EF4-FFF2-40B4-BE49-F238E27FC236}">
                <a16:creationId xmlns:a16="http://schemas.microsoft.com/office/drawing/2014/main" xmlns="" id="{20179599-A029-4592-8A1B-02C1234B6FA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0C78F57F-6526-4A24-8B92-04279807DB42}"/>
              </a:ext>
            </a:extLst>
          </p:cNvPr>
          <p:cNvSpPr>
            <a:spLocks noGrp="1"/>
          </p:cNvSpPr>
          <p:nvPr>
            <p:ph type="sldNum" sz="quarter" idx="12"/>
          </p:nvPr>
        </p:nvSpPr>
        <p:spPr/>
        <p:txBody>
          <a:bodyPr/>
          <a:lstStyle/>
          <a:p>
            <a:fld id="{1F3DBDED-4DCE-448A-A2A8-A8A7AF31728C}" type="slidenum">
              <a:rPr lang="fi-FI" smtClean="0"/>
              <a:t>‹#›</a:t>
            </a:fld>
            <a:endParaRPr lang="fi-FI"/>
          </a:p>
        </p:txBody>
      </p:sp>
    </p:spTree>
    <p:extLst>
      <p:ext uri="{BB962C8B-B14F-4D97-AF65-F5344CB8AC3E}">
        <p14:creationId xmlns:p14="http://schemas.microsoft.com/office/powerpoint/2010/main" val="19117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xmlns="" id="{0D7DC4D6-94BE-4DDC-948A-4FE03AB3225E}"/>
              </a:ext>
            </a:extLst>
          </p:cNvPr>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a:extLst>
              <a:ext uri="{FF2B5EF4-FFF2-40B4-BE49-F238E27FC236}">
                <a16:creationId xmlns:a16="http://schemas.microsoft.com/office/drawing/2014/main" xmlns="" id="{FDF24FEE-F236-473E-9A85-605E94B89A0E}"/>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B0BA32D1-155B-4FFE-A9D6-7F68957471F8}"/>
              </a:ext>
            </a:extLst>
          </p:cNvPr>
          <p:cNvSpPr>
            <a:spLocks noGrp="1"/>
          </p:cNvSpPr>
          <p:nvPr>
            <p:ph type="dt" sz="half" idx="10"/>
          </p:nvPr>
        </p:nvSpPr>
        <p:spPr/>
        <p:txBody>
          <a:bodyPr/>
          <a:lstStyle/>
          <a:p>
            <a:fld id="{589D3457-5DA9-470E-8D1A-A312256FCC72}" type="datetimeFigureOut">
              <a:rPr lang="fi-FI" smtClean="0"/>
              <a:t>29.8.2017</a:t>
            </a:fld>
            <a:endParaRPr lang="fi-FI"/>
          </a:p>
        </p:txBody>
      </p:sp>
      <p:sp>
        <p:nvSpPr>
          <p:cNvPr id="5" name="Alatunnisteen paikkamerkki 4">
            <a:extLst>
              <a:ext uri="{FF2B5EF4-FFF2-40B4-BE49-F238E27FC236}">
                <a16:creationId xmlns:a16="http://schemas.microsoft.com/office/drawing/2014/main" xmlns="" id="{D71962EA-F65C-450C-B662-3B10529D8E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962B8082-6C32-4D1D-8DBE-9251F496CD7A}"/>
              </a:ext>
            </a:extLst>
          </p:cNvPr>
          <p:cNvSpPr>
            <a:spLocks noGrp="1"/>
          </p:cNvSpPr>
          <p:nvPr>
            <p:ph type="sldNum" sz="quarter" idx="12"/>
          </p:nvPr>
        </p:nvSpPr>
        <p:spPr/>
        <p:txBody>
          <a:bodyPr/>
          <a:lstStyle/>
          <a:p>
            <a:fld id="{1F3DBDED-4DCE-448A-A2A8-A8A7AF31728C}" type="slidenum">
              <a:rPr lang="fi-FI" smtClean="0"/>
              <a:t>‹#›</a:t>
            </a:fld>
            <a:endParaRPr lang="fi-FI"/>
          </a:p>
        </p:txBody>
      </p:sp>
    </p:spTree>
    <p:extLst>
      <p:ext uri="{BB962C8B-B14F-4D97-AF65-F5344CB8AC3E}">
        <p14:creationId xmlns:p14="http://schemas.microsoft.com/office/powerpoint/2010/main" val="409485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3FD45165-00AC-4784-8C17-6B4A73A96EB1}"/>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xmlns="" id="{7DDCC9F3-6199-45D1-BC7E-9A5A1A1C4E76}"/>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BCA05727-4833-4B9F-9D74-5597DA141E6D}"/>
              </a:ext>
            </a:extLst>
          </p:cNvPr>
          <p:cNvSpPr>
            <a:spLocks noGrp="1"/>
          </p:cNvSpPr>
          <p:nvPr>
            <p:ph type="dt" sz="half" idx="10"/>
          </p:nvPr>
        </p:nvSpPr>
        <p:spPr/>
        <p:txBody>
          <a:bodyPr/>
          <a:lstStyle/>
          <a:p>
            <a:fld id="{589D3457-5DA9-470E-8D1A-A312256FCC72}" type="datetimeFigureOut">
              <a:rPr lang="fi-FI" smtClean="0"/>
              <a:t>29.8.2017</a:t>
            </a:fld>
            <a:endParaRPr lang="fi-FI"/>
          </a:p>
        </p:txBody>
      </p:sp>
      <p:sp>
        <p:nvSpPr>
          <p:cNvPr id="5" name="Alatunnisteen paikkamerkki 4">
            <a:extLst>
              <a:ext uri="{FF2B5EF4-FFF2-40B4-BE49-F238E27FC236}">
                <a16:creationId xmlns:a16="http://schemas.microsoft.com/office/drawing/2014/main" xmlns="" id="{32DEFCA4-1C72-420C-985F-8BA402A6C9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836E972C-58AE-4E04-ABA1-0488006C0826}"/>
              </a:ext>
            </a:extLst>
          </p:cNvPr>
          <p:cNvSpPr>
            <a:spLocks noGrp="1"/>
          </p:cNvSpPr>
          <p:nvPr>
            <p:ph type="sldNum" sz="quarter" idx="12"/>
          </p:nvPr>
        </p:nvSpPr>
        <p:spPr/>
        <p:txBody>
          <a:bodyPr/>
          <a:lstStyle/>
          <a:p>
            <a:fld id="{1F3DBDED-4DCE-448A-A2A8-A8A7AF31728C}" type="slidenum">
              <a:rPr lang="fi-FI" smtClean="0"/>
              <a:t>‹#›</a:t>
            </a:fld>
            <a:endParaRPr lang="fi-FI"/>
          </a:p>
        </p:txBody>
      </p:sp>
    </p:spTree>
    <p:extLst>
      <p:ext uri="{BB962C8B-B14F-4D97-AF65-F5344CB8AC3E}">
        <p14:creationId xmlns:p14="http://schemas.microsoft.com/office/powerpoint/2010/main" val="100259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D4DA9ADA-8D53-4173-A3C3-555EE1269E0E}"/>
              </a:ext>
            </a:extLst>
          </p:cNvPr>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a:extLst>
              <a:ext uri="{FF2B5EF4-FFF2-40B4-BE49-F238E27FC236}">
                <a16:creationId xmlns:a16="http://schemas.microsoft.com/office/drawing/2014/main" xmlns="" id="{643BA0C8-577C-420F-9945-356D808D3B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xmlns="" id="{E71950A3-5D7B-4691-9369-3F880411D2C7}"/>
              </a:ext>
            </a:extLst>
          </p:cNvPr>
          <p:cNvSpPr>
            <a:spLocks noGrp="1"/>
          </p:cNvSpPr>
          <p:nvPr>
            <p:ph type="dt" sz="half" idx="10"/>
          </p:nvPr>
        </p:nvSpPr>
        <p:spPr/>
        <p:txBody>
          <a:bodyPr/>
          <a:lstStyle/>
          <a:p>
            <a:fld id="{589D3457-5DA9-470E-8D1A-A312256FCC72}" type="datetimeFigureOut">
              <a:rPr lang="fi-FI" smtClean="0"/>
              <a:t>29.8.2017</a:t>
            </a:fld>
            <a:endParaRPr lang="fi-FI"/>
          </a:p>
        </p:txBody>
      </p:sp>
      <p:sp>
        <p:nvSpPr>
          <p:cNvPr id="5" name="Alatunnisteen paikkamerkki 4">
            <a:extLst>
              <a:ext uri="{FF2B5EF4-FFF2-40B4-BE49-F238E27FC236}">
                <a16:creationId xmlns:a16="http://schemas.microsoft.com/office/drawing/2014/main" xmlns="" id="{56637726-95D6-4FC3-A990-B9DBD5EA754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4CF4B363-D0F6-4C14-A142-E6D0A2DB1622}"/>
              </a:ext>
            </a:extLst>
          </p:cNvPr>
          <p:cNvSpPr>
            <a:spLocks noGrp="1"/>
          </p:cNvSpPr>
          <p:nvPr>
            <p:ph type="sldNum" sz="quarter" idx="12"/>
          </p:nvPr>
        </p:nvSpPr>
        <p:spPr/>
        <p:txBody>
          <a:bodyPr/>
          <a:lstStyle/>
          <a:p>
            <a:fld id="{1F3DBDED-4DCE-448A-A2A8-A8A7AF31728C}" type="slidenum">
              <a:rPr lang="fi-FI" smtClean="0"/>
              <a:t>‹#›</a:t>
            </a:fld>
            <a:endParaRPr lang="fi-FI"/>
          </a:p>
        </p:txBody>
      </p:sp>
    </p:spTree>
    <p:extLst>
      <p:ext uri="{BB962C8B-B14F-4D97-AF65-F5344CB8AC3E}">
        <p14:creationId xmlns:p14="http://schemas.microsoft.com/office/powerpoint/2010/main" val="200836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11364F4A-524E-4D4F-A378-41874FB4DAE1}"/>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xmlns="" id="{12AB7C42-BA4A-41E5-8508-EC8AF3354A0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xmlns="" id="{EC72B8DC-E114-44B4-8B6F-FDC207E75FC8}"/>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xmlns="" id="{2995C112-2517-454C-87A5-2CAA35C19086}"/>
              </a:ext>
            </a:extLst>
          </p:cNvPr>
          <p:cNvSpPr>
            <a:spLocks noGrp="1"/>
          </p:cNvSpPr>
          <p:nvPr>
            <p:ph type="dt" sz="half" idx="10"/>
          </p:nvPr>
        </p:nvSpPr>
        <p:spPr/>
        <p:txBody>
          <a:bodyPr/>
          <a:lstStyle/>
          <a:p>
            <a:fld id="{589D3457-5DA9-470E-8D1A-A312256FCC72}" type="datetimeFigureOut">
              <a:rPr lang="fi-FI" smtClean="0"/>
              <a:t>29.8.2017</a:t>
            </a:fld>
            <a:endParaRPr lang="fi-FI"/>
          </a:p>
        </p:txBody>
      </p:sp>
      <p:sp>
        <p:nvSpPr>
          <p:cNvPr id="6" name="Alatunnisteen paikkamerkki 5">
            <a:extLst>
              <a:ext uri="{FF2B5EF4-FFF2-40B4-BE49-F238E27FC236}">
                <a16:creationId xmlns:a16="http://schemas.microsoft.com/office/drawing/2014/main" xmlns="" id="{F2FF1D55-81D5-471F-8FC0-C6904B4F60D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xmlns="" id="{DE7D1CBA-34CF-41F3-B21B-51BDB01A290F}"/>
              </a:ext>
            </a:extLst>
          </p:cNvPr>
          <p:cNvSpPr>
            <a:spLocks noGrp="1"/>
          </p:cNvSpPr>
          <p:nvPr>
            <p:ph type="sldNum" sz="quarter" idx="12"/>
          </p:nvPr>
        </p:nvSpPr>
        <p:spPr/>
        <p:txBody>
          <a:bodyPr/>
          <a:lstStyle/>
          <a:p>
            <a:fld id="{1F3DBDED-4DCE-448A-A2A8-A8A7AF31728C}" type="slidenum">
              <a:rPr lang="fi-FI" smtClean="0"/>
              <a:t>‹#›</a:t>
            </a:fld>
            <a:endParaRPr lang="fi-FI"/>
          </a:p>
        </p:txBody>
      </p:sp>
    </p:spTree>
    <p:extLst>
      <p:ext uri="{BB962C8B-B14F-4D97-AF65-F5344CB8AC3E}">
        <p14:creationId xmlns:p14="http://schemas.microsoft.com/office/powerpoint/2010/main" val="130940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B2414218-052E-44DF-A6FF-30802D95AEB4}"/>
              </a:ext>
            </a:extLst>
          </p:cNvPr>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a:extLst>
              <a:ext uri="{FF2B5EF4-FFF2-40B4-BE49-F238E27FC236}">
                <a16:creationId xmlns:a16="http://schemas.microsoft.com/office/drawing/2014/main" xmlns="" id="{13F78682-D365-4F5B-A745-33852534AE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xmlns="" id="{AC2B4A54-570D-438A-8126-0D6D006853FA}"/>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xmlns="" id="{90668F5B-CBC9-4E8A-9CDF-D2C7BDAC56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xmlns="" id="{9603E91D-7CAE-413C-830F-A1F9BD3AAC1F}"/>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xmlns="" id="{796065E8-6157-4595-B280-EC3366398968}"/>
              </a:ext>
            </a:extLst>
          </p:cNvPr>
          <p:cNvSpPr>
            <a:spLocks noGrp="1"/>
          </p:cNvSpPr>
          <p:nvPr>
            <p:ph type="dt" sz="half" idx="10"/>
          </p:nvPr>
        </p:nvSpPr>
        <p:spPr/>
        <p:txBody>
          <a:bodyPr/>
          <a:lstStyle/>
          <a:p>
            <a:fld id="{589D3457-5DA9-470E-8D1A-A312256FCC72}" type="datetimeFigureOut">
              <a:rPr lang="fi-FI" smtClean="0"/>
              <a:t>29.8.2017</a:t>
            </a:fld>
            <a:endParaRPr lang="fi-FI"/>
          </a:p>
        </p:txBody>
      </p:sp>
      <p:sp>
        <p:nvSpPr>
          <p:cNvPr id="8" name="Alatunnisteen paikkamerkki 7">
            <a:extLst>
              <a:ext uri="{FF2B5EF4-FFF2-40B4-BE49-F238E27FC236}">
                <a16:creationId xmlns:a16="http://schemas.microsoft.com/office/drawing/2014/main" xmlns="" id="{4DAAE69F-DB7A-4B26-959C-BF4BF05E95A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xmlns="" id="{8731B571-02B0-434E-95FB-CFD9864CFE9E}"/>
              </a:ext>
            </a:extLst>
          </p:cNvPr>
          <p:cNvSpPr>
            <a:spLocks noGrp="1"/>
          </p:cNvSpPr>
          <p:nvPr>
            <p:ph type="sldNum" sz="quarter" idx="12"/>
          </p:nvPr>
        </p:nvSpPr>
        <p:spPr/>
        <p:txBody>
          <a:bodyPr/>
          <a:lstStyle/>
          <a:p>
            <a:fld id="{1F3DBDED-4DCE-448A-A2A8-A8A7AF31728C}" type="slidenum">
              <a:rPr lang="fi-FI" smtClean="0"/>
              <a:t>‹#›</a:t>
            </a:fld>
            <a:endParaRPr lang="fi-FI"/>
          </a:p>
        </p:txBody>
      </p:sp>
    </p:spTree>
    <p:extLst>
      <p:ext uri="{BB962C8B-B14F-4D97-AF65-F5344CB8AC3E}">
        <p14:creationId xmlns:p14="http://schemas.microsoft.com/office/powerpoint/2010/main" val="281760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AD0E7A87-DD4F-4EEA-BBBD-C31233CEB5CD}"/>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xmlns="" id="{490658A4-D252-4C45-BB9E-3F443C8DEB67}"/>
              </a:ext>
            </a:extLst>
          </p:cNvPr>
          <p:cNvSpPr>
            <a:spLocks noGrp="1"/>
          </p:cNvSpPr>
          <p:nvPr>
            <p:ph type="dt" sz="half" idx="10"/>
          </p:nvPr>
        </p:nvSpPr>
        <p:spPr/>
        <p:txBody>
          <a:bodyPr/>
          <a:lstStyle/>
          <a:p>
            <a:fld id="{589D3457-5DA9-470E-8D1A-A312256FCC72}" type="datetimeFigureOut">
              <a:rPr lang="fi-FI" smtClean="0"/>
              <a:t>29.8.2017</a:t>
            </a:fld>
            <a:endParaRPr lang="fi-FI"/>
          </a:p>
        </p:txBody>
      </p:sp>
      <p:sp>
        <p:nvSpPr>
          <p:cNvPr id="4" name="Alatunnisteen paikkamerkki 3">
            <a:extLst>
              <a:ext uri="{FF2B5EF4-FFF2-40B4-BE49-F238E27FC236}">
                <a16:creationId xmlns:a16="http://schemas.microsoft.com/office/drawing/2014/main" xmlns="" id="{DF30A9E4-66F1-46A0-B3F5-9BE7CB1DC3D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xmlns="" id="{7E54E18E-34B3-4E75-8A26-9C508D9EBB12}"/>
              </a:ext>
            </a:extLst>
          </p:cNvPr>
          <p:cNvSpPr>
            <a:spLocks noGrp="1"/>
          </p:cNvSpPr>
          <p:nvPr>
            <p:ph type="sldNum" sz="quarter" idx="12"/>
          </p:nvPr>
        </p:nvSpPr>
        <p:spPr/>
        <p:txBody>
          <a:bodyPr/>
          <a:lstStyle/>
          <a:p>
            <a:fld id="{1F3DBDED-4DCE-448A-A2A8-A8A7AF31728C}" type="slidenum">
              <a:rPr lang="fi-FI" smtClean="0"/>
              <a:t>‹#›</a:t>
            </a:fld>
            <a:endParaRPr lang="fi-FI"/>
          </a:p>
        </p:txBody>
      </p:sp>
    </p:spTree>
    <p:extLst>
      <p:ext uri="{BB962C8B-B14F-4D97-AF65-F5344CB8AC3E}">
        <p14:creationId xmlns:p14="http://schemas.microsoft.com/office/powerpoint/2010/main" val="272373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97CB7B01-613B-451D-9562-23F2F1047350}"/>
              </a:ext>
            </a:extLst>
          </p:cNvPr>
          <p:cNvSpPr>
            <a:spLocks noGrp="1"/>
          </p:cNvSpPr>
          <p:nvPr>
            <p:ph type="dt" sz="half" idx="10"/>
          </p:nvPr>
        </p:nvSpPr>
        <p:spPr/>
        <p:txBody>
          <a:bodyPr/>
          <a:lstStyle/>
          <a:p>
            <a:fld id="{589D3457-5DA9-470E-8D1A-A312256FCC72}" type="datetimeFigureOut">
              <a:rPr lang="fi-FI" smtClean="0"/>
              <a:t>29.8.2017</a:t>
            </a:fld>
            <a:endParaRPr lang="fi-FI"/>
          </a:p>
        </p:txBody>
      </p:sp>
      <p:sp>
        <p:nvSpPr>
          <p:cNvPr id="3" name="Alatunnisteen paikkamerkki 2">
            <a:extLst>
              <a:ext uri="{FF2B5EF4-FFF2-40B4-BE49-F238E27FC236}">
                <a16:creationId xmlns:a16="http://schemas.microsoft.com/office/drawing/2014/main" xmlns="" id="{BF9C3F2B-B286-4573-AECC-C86F706C415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xmlns="" id="{7A3E3E75-7A47-4AC4-97F2-09EF929811F0}"/>
              </a:ext>
            </a:extLst>
          </p:cNvPr>
          <p:cNvSpPr>
            <a:spLocks noGrp="1"/>
          </p:cNvSpPr>
          <p:nvPr>
            <p:ph type="sldNum" sz="quarter" idx="12"/>
          </p:nvPr>
        </p:nvSpPr>
        <p:spPr/>
        <p:txBody>
          <a:bodyPr/>
          <a:lstStyle/>
          <a:p>
            <a:fld id="{1F3DBDED-4DCE-448A-A2A8-A8A7AF31728C}" type="slidenum">
              <a:rPr lang="fi-FI" smtClean="0"/>
              <a:t>‹#›</a:t>
            </a:fld>
            <a:endParaRPr lang="fi-FI"/>
          </a:p>
        </p:txBody>
      </p:sp>
    </p:spTree>
    <p:extLst>
      <p:ext uri="{BB962C8B-B14F-4D97-AF65-F5344CB8AC3E}">
        <p14:creationId xmlns:p14="http://schemas.microsoft.com/office/powerpoint/2010/main" val="390895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58F0355D-5D19-4C51-9BE3-67712D8E14F5}"/>
              </a:ext>
            </a:extLst>
          </p:cNvPr>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a:extLst>
              <a:ext uri="{FF2B5EF4-FFF2-40B4-BE49-F238E27FC236}">
                <a16:creationId xmlns:a16="http://schemas.microsoft.com/office/drawing/2014/main" xmlns="" id="{2D05B59F-E1F1-452F-AE22-CCB5CB57B0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xmlns="" id="{5CE53BB9-2479-4918-806A-2EA3D5BFA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xmlns="" id="{5DF89822-722C-4D03-B057-763C8EECB33B}"/>
              </a:ext>
            </a:extLst>
          </p:cNvPr>
          <p:cNvSpPr>
            <a:spLocks noGrp="1"/>
          </p:cNvSpPr>
          <p:nvPr>
            <p:ph type="dt" sz="half" idx="10"/>
          </p:nvPr>
        </p:nvSpPr>
        <p:spPr/>
        <p:txBody>
          <a:bodyPr/>
          <a:lstStyle/>
          <a:p>
            <a:fld id="{589D3457-5DA9-470E-8D1A-A312256FCC72}" type="datetimeFigureOut">
              <a:rPr lang="fi-FI" smtClean="0"/>
              <a:t>29.8.2017</a:t>
            </a:fld>
            <a:endParaRPr lang="fi-FI"/>
          </a:p>
        </p:txBody>
      </p:sp>
      <p:sp>
        <p:nvSpPr>
          <p:cNvPr id="6" name="Alatunnisteen paikkamerkki 5">
            <a:extLst>
              <a:ext uri="{FF2B5EF4-FFF2-40B4-BE49-F238E27FC236}">
                <a16:creationId xmlns:a16="http://schemas.microsoft.com/office/drawing/2014/main" xmlns="" id="{3A10E3B4-6F16-4FE3-9CAA-F24904FA11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xmlns="" id="{E370E664-12BC-44D0-BC08-606B3AB3BBD5}"/>
              </a:ext>
            </a:extLst>
          </p:cNvPr>
          <p:cNvSpPr>
            <a:spLocks noGrp="1"/>
          </p:cNvSpPr>
          <p:nvPr>
            <p:ph type="sldNum" sz="quarter" idx="12"/>
          </p:nvPr>
        </p:nvSpPr>
        <p:spPr/>
        <p:txBody>
          <a:bodyPr/>
          <a:lstStyle/>
          <a:p>
            <a:fld id="{1F3DBDED-4DCE-448A-A2A8-A8A7AF31728C}" type="slidenum">
              <a:rPr lang="fi-FI" smtClean="0"/>
              <a:t>‹#›</a:t>
            </a:fld>
            <a:endParaRPr lang="fi-FI"/>
          </a:p>
        </p:txBody>
      </p:sp>
    </p:spTree>
    <p:extLst>
      <p:ext uri="{BB962C8B-B14F-4D97-AF65-F5344CB8AC3E}">
        <p14:creationId xmlns:p14="http://schemas.microsoft.com/office/powerpoint/2010/main" val="284541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5BE90C23-E00D-4EDD-98F6-70937C433D82}"/>
              </a:ext>
            </a:extLst>
          </p:cNvPr>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a:extLst>
              <a:ext uri="{FF2B5EF4-FFF2-40B4-BE49-F238E27FC236}">
                <a16:creationId xmlns:a16="http://schemas.microsoft.com/office/drawing/2014/main" xmlns="" id="{5697D4EC-75F8-4FCA-9713-A0C5D3436D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xmlns="" id="{369B8B63-3B2E-499E-939C-2E043B2CD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xmlns="" id="{F86668FC-3F9F-4911-B5E0-62D7D2569052}"/>
              </a:ext>
            </a:extLst>
          </p:cNvPr>
          <p:cNvSpPr>
            <a:spLocks noGrp="1"/>
          </p:cNvSpPr>
          <p:nvPr>
            <p:ph type="dt" sz="half" idx="10"/>
          </p:nvPr>
        </p:nvSpPr>
        <p:spPr/>
        <p:txBody>
          <a:bodyPr/>
          <a:lstStyle/>
          <a:p>
            <a:fld id="{589D3457-5DA9-470E-8D1A-A312256FCC72}" type="datetimeFigureOut">
              <a:rPr lang="fi-FI" smtClean="0"/>
              <a:t>29.8.2017</a:t>
            </a:fld>
            <a:endParaRPr lang="fi-FI"/>
          </a:p>
        </p:txBody>
      </p:sp>
      <p:sp>
        <p:nvSpPr>
          <p:cNvPr id="6" name="Alatunnisteen paikkamerkki 5">
            <a:extLst>
              <a:ext uri="{FF2B5EF4-FFF2-40B4-BE49-F238E27FC236}">
                <a16:creationId xmlns:a16="http://schemas.microsoft.com/office/drawing/2014/main" xmlns="" id="{8770321F-6E27-47E4-8571-57CE65563A4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xmlns="" id="{E2E647B9-9F07-4D2D-8366-FC4FD2B5F162}"/>
              </a:ext>
            </a:extLst>
          </p:cNvPr>
          <p:cNvSpPr>
            <a:spLocks noGrp="1"/>
          </p:cNvSpPr>
          <p:nvPr>
            <p:ph type="sldNum" sz="quarter" idx="12"/>
          </p:nvPr>
        </p:nvSpPr>
        <p:spPr/>
        <p:txBody>
          <a:bodyPr/>
          <a:lstStyle/>
          <a:p>
            <a:fld id="{1F3DBDED-4DCE-448A-A2A8-A8A7AF31728C}" type="slidenum">
              <a:rPr lang="fi-FI" smtClean="0"/>
              <a:t>‹#›</a:t>
            </a:fld>
            <a:endParaRPr lang="fi-FI"/>
          </a:p>
        </p:txBody>
      </p:sp>
    </p:spTree>
    <p:extLst>
      <p:ext uri="{BB962C8B-B14F-4D97-AF65-F5344CB8AC3E}">
        <p14:creationId xmlns:p14="http://schemas.microsoft.com/office/powerpoint/2010/main" val="181825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xmlns="" id="{404EDD7F-5F48-482C-ABC3-DDE17282F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a:extLst>
              <a:ext uri="{FF2B5EF4-FFF2-40B4-BE49-F238E27FC236}">
                <a16:creationId xmlns:a16="http://schemas.microsoft.com/office/drawing/2014/main" xmlns="" id="{C545AF21-A741-49FD-89A9-D42CE2211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17EFB733-41F1-4B3E-9450-8D958566FB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D3457-5DA9-470E-8D1A-A312256FCC72}" type="datetimeFigureOut">
              <a:rPr lang="fi-FI" smtClean="0"/>
              <a:t>29.8.2017</a:t>
            </a:fld>
            <a:endParaRPr lang="fi-FI"/>
          </a:p>
        </p:txBody>
      </p:sp>
      <p:sp>
        <p:nvSpPr>
          <p:cNvPr id="5" name="Alatunnisteen paikkamerkki 4">
            <a:extLst>
              <a:ext uri="{FF2B5EF4-FFF2-40B4-BE49-F238E27FC236}">
                <a16:creationId xmlns:a16="http://schemas.microsoft.com/office/drawing/2014/main" xmlns="" id="{A6D60F11-BF16-4F98-99CE-21257279E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xmlns="" id="{6D61017D-C056-401F-A9B1-7830BD387A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DBDED-4DCE-448A-A2A8-A8A7AF31728C}" type="slidenum">
              <a:rPr lang="fi-FI" smtClean="0"/>
              <a:t>‹#›</a:t>
            </a:fld>
            <a:endParaRPr lang="fi-FI"/>
          </a:p>
        </p:txBody>
      </p:sp>
    </p:spTree>
    <p:extLst>
      <p:ext uri="{BB962C8B-B14F-4D97-AF65-F5344CB8AC3E}">
        <p14:creationId xmlns:p14="http://schemas.microsoft.com/office/powerpoint/2010/main" val="819768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openaccess.jyu.fi/lupalomakepohjia/sherpa-rome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A7F1BF80-A797-4D69-A71A-DF348D4E8170}"/>
              </a:ext>
            </a:extLst>
          </p:cNvPr>
          <p:cNvSpPr>
            <a:spLocks noGrp="1"/>
          </p:cNvSpPr>
          <p:nvPr>
            <p:ph type="ctrTitle"/>
          </p:nvPr>
        </p:nvSpPr>
        <p:spPr/>
        <p:txBody>
          <a:bodyPr/>
          <a:lstStyle/>
          <a:p>
            <a:r>
              <a:rPr lang="fi-FI" dirty="0" err="1"/>
              <a:t>Quo</a:t>
            </a:r>
            <a:r>
              <a:rPr lang="fi-FI" dirty="0"/>
              <a:t> </a:t>
            </a:r>
            <a:r>
              <a:rPr lang="fi-FI" dirty="0" err="1"/>
              <a:t>vadis</a:t>
            </a:r>
            <a:r>
              <a:rPr lang="fi-FI" dirty="0"/>
              <a:t>, julkaisutoiminnan valtionapu?</a:t>
            </a:r>
          </a:p>
        </p:txBody>
      </p:sp>
      <p:sp>
        <p:nvSpPr>
          <p:cNvPr id="3" name="Alaotsikko 2">
            <a:extLst>
              <a:ext uri="{FF2B5EF4-FFF2-40B4-BE49-F238E27FC236}">
                <a16:creationId xmlns:a16="http://schemas.microsoft.com/office/drawing/2014/main" xmlns="" id="{9356D8A0-D557-4D46-810A-93CEB91C355B}"/>
              </a:ext>
            </a:extLst>
          </p:cNvPr>
          <p:cNvSpPr>
            <a:spLocks noGrp="1"/>
          </p:cNvSpPr>
          <p:nvPr>
            <p:ph type="subTitle" idx="1"/>
          </p:nvPr>
        </p:nvSpPr>
        <p:spPr/>
        <p:txBody>
          <a:bodyPr/>
          <a:lstStyle/>
          <a:p>
            <a:r>
              <a:rPr lang="fi-FI" dirty="0"/>
              <a:t>Johanna Lilja,</a:t>
            </a:r>
          </a:p>
          <a:p>
            <a:r>
              <a:rPr lang="fi-FI" dirty="0"/>
              <a:t>Julkaisuavustusinfo 25.8.2017</a:t>
            </a:r>
          </a:p>
          <a:p>
            <a:endParaRPr lang="fi-FI" dirty="0"/>
          </a:p>
        </p:txBody>
      </p:sp>
      <p:pic>
        <p:nvPicPr>
          <p:cNvPr id="5" name="Kuva 4">
            <a:extLst>
              <a:ext uri="{FF2B5EF4-FFF2-40B4-BE49-F238E27FC236}">
                <a16:creationId xmlns:a16="http://schemas.microsoft.com/office/drawing/2014/main" xmlns="" id="{6D3EB681-A76D-4FBE-A60E-05D560C43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441" y="4851917"/>
            <a:ext cx="1249331" cy="1204019"/>
          </a:xfrm>
          <a:prstGeom prst="rect">
            <a:avLst/>
          </a:prstGeom>
        </p:spPr>
      </p:pic>
    </p:spTree>
    <p:extLst>
      <p:ext uri="{BB962C8B-B14F-4D97-AF65-F5344CB8AC3E}">
        <p14:creationId xmlns:p14="http://schemas.microsoft.com/office/powerpoint/2010/main" val="315275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892676B7-0163-4778-97C6-613CF3AE915F}"/>
              </a:ext>
            </a:extLst>
          </p:cNvPr>
          <p:cNvSpPr>
            <a:spLocks noGrp="1"/>
          </p:cNvSpPr>
          <p:nvPr>
            <p:ph type="title"/>
          </p:nvPr>
        </p:nvSpPr>
        <p:spPr/>
        <p:txBody>
          <a:bodyPr/>
          <a:lstStyle/>
          <a:p>
            <a:r>
              <a:rPr lang="fi-FI" dirty="0"/>
              <a:t>Hyväksyttävät kulut</a:t>
            </a:r>
          </a:p>
        </p:txBody>
      </p:sp>
      <p:sp>
        <p:nvSpPr>
          <p:cNvPr id="3" name="Sisällön paikkamerkki 2">
            <a:extLst>
              <a:ext uri="{FF2B5EF4-FFF2-40B4-BE49-F238E27FC236}">
                <a16:creationId xmlns:a16="http://schemas.microsoft.com/office/drawing/2014/main" xmlns="" id="{C74246A0-7A01-4CC0-9EBB-D2BCA7E3B65B}"/>
              </a:ext>
            </a:extLst>
          </p:cNvPr>
          <p:cNvSpPr>
            <a:spLocks noGrp="1"/>
          </p:cNvSpPr>
          <p:nvPr>
            <p:ph idx="1"/>
          </p:nvPr>
        </p:nvSpPr>
        <p:spPr/>
        <p:txBody>
          <a:bodyPr>
            <a:normAutofit fontScale="92500"/>
          </a:bodyPr>
          <a:lstStyle/>
          <a:p>
            <a:r>
              <a:rPr lang="fi-FI" dirty="0"/>
              <a:t>Palkkakulujen pitää perustua todellisiin aiheutuneisiin kustannuksiin – talkootyötä ei voi kirjata palkaksi</a:t>
            </a:r>
          </a:p>
          <a:p>
            <a:r>
              <a:rPr lang="fi-FI" dirty="0"/>
              <a:t>Avustuksella maksettavan vuosipalkan katto työnantajakuluineen 80 000 €</a:t>
            </a:r>
          </a:p>
          <a:p>
            <a:r>
              <a:rPr lang="fi-FI" dirty="0"/>
              <a:t>Kohtuulliset ja perustellut edustuskulut hyväksytään. Ne on eriteltävä tuloslaskelmassa ja pyydettäessä esiteltävä kuitit</a:t>
            </a:r>
          </a:p>
          <a:p>
            <a:r>
              <a:rPr lang="fi-FI" dirty="0"/>
              <a:t>Kohtuulliset merkkipäivälahjat hyväksytään (ei rahalahjoja ja lahjakortteja)</a:t>
            </a:r>
          </a:p>
          <a:p>
            <a:r>
              <a:rPr lang="fi-FI" dirty="0"/>
              <a:t>Arpajaispalkinnot ja markkinointimateriaalit hyväksytään, jos tarpeen toiminnan toteuttamisen kannalta</a:t>
            </a:r>
          </a:p>
          <a:p>
            <a:r>
              <a:rPr lang="fi-FI" dirty="0"/>
              <a:t>Alv hyväksytään kuluksi vain, jos se jää avustuksen saajan lopullisesti maksettavaksi</a:t>
            </a:r>
          </a:p>
          <a:p>
            <a:endParaRPr lang="fi-FI" dirty="0"/>
          </a:p>
        </p:txBody>
      </p:sp>
    </p:spTree>
    <p:extLst>
      <p:ext uri="{BB962C8B-B14F-4D97-AF65-F5344CB8AC3E}">
        <p14:creationId xmlns:p14="http://schemas.microsoft.com/office/powerpoint/2010/main" val="318850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1C3ECFA6-8454-4B54-8BCB-4BC5B20C5033}"/>
              </a:ext>
            </a:extLst>
          </p:cNvPr>
          <p:cNvSpPr>
            <a:spLocks noGrp="1"/>
          </p:cNvSpPr>
          <p:nvPr>
            <p:ph type="title"/>
          </p:nvPr>
        </p:nvSpPr>
        <p:spPr/>
        <p:txBody>
          <a:bodyPr/>
          <a:lstStyle/>
          <a:p>
            <a:r>
              <a:rPr lang="fi-FI" dirty="0"/>
              <a:t>Erityisavustukset: uusia käytäntöjä</a:t>
            </a:r>
          </a:p>
        </p:txBody>
      </p:sp>
      <p:sp>
        <p:nvSpPr>
          <p:cNvPr id="3" name="Sisällön paikkamerkki 2">
            <a:extLst>
              <a:ext uri="{FF2B5EF4-FFF2-40B4-BE49-F238E27FC236}">
                <a16:creationId xmlns:a16="http://schemas.microsoft.com/office/drawing/2014/main" xmlns="" id="{8BB6C348-CFA5-4A13-883F-3F53373E4D2D}"/>
              </a:ext>
            </a:extLst>
          </p:cNvPr>
          <p:cNvSpPr>
            <a:spLocks noGrp="1"/>
          </p:cNvSpPr>
          <p:nvPr>
            <p:ph idx="1"/>
          </p:nvPr>
        </p:nvSpPr>
        <p:spPr/>
        <p:txBody>
          <a:bodyPr>
            <a:normAutofit lnSpcReduction="10000"/>
          </a:bodyPr>
          <a:lstStyle/>
          <a:p>
            <a:r>
              <a:rPr lang="fi-FI" dirty="0"/>
              <a:t>Avustuspäätöksessä määritellään, kuinka suuren osan erityisavustus saa kattaa toiminnan hyväksyttävistä kuluista. Päätökseen tulevan prosentin voi määritellä vähän suuremmaksi kuin varsinainen avustusprosentti.  </a:t>
            </a:r>
          </a:p>
          <a:p>
            <a:r>
              <a:rPr lang="fi-FI" dirty="0"/>
              <a:t>Kaluste- ja laitehankinnat mahdollisia, jos liittyvät kiinteästi avustettavaan toimintaan, mutta ne on tehtävä viimeistään avustuksen käyttöajan puolivälissä. Irtaimiston tulee jäädä avustuksensaajan käyttöön.</a:t>
            </a:r>
          </a:p>
          <a:p>
            <a:r>
              <a:rPr lang="fi-FI" dirty="0"/>
              <a:t>Muuttuneista tilanteista ilmoitetaan rahoittajalle 31.10. mennessä</a:t>
            </a:r>
          </a:p>
          <a:p>
            <a:r>
              <a:rPr lang="fi-FI" dirty="0"/>
              <a:t>Yleiskustannusten määrä voi olla enintään 15% avustetun toiminnan kustannuksista</a:t>
            </a:r>
          </a:p>
        </p:txBody>
      </p:sp>
    </p:spTree>
    <p:extLst>
      <p:ext uri="{BB962C8B-B14F-4D97-AF65-F5344CB8AC3E}">
        <p14:creationId xmlns:p14="http://schemas.microsoft.com/office/powerpoint/2010/main" val="271928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xmlns="" id="{932F8AF0-1074-45AC-8B75-EE10E0A9248F}"/>
              </a:ext>
            </a:extLst>
          </p:cNvPr>
          <p:cNvSpPr>
            <a:spLocks noGrp="1"/>
          </p:cNvSpPr>
          <p:nvPr>
            <p:ph type="title"/>
          </p:nvPr>
        </p:nvSpPr>
        <p:spPr/>
        <p:txBody>
          <a:bodyPr/>
          <a:lstStyle/>
          <a:p>
            <a:r>
              <a:rPr lang="fi-FI" dirty="0"/>
              <a:t>Hallinnollisten kulujen jyvitys: vanha ja uusi malli (vain erityisavustusta saava seura)</a:t>
            </a:r>
          </a:p>
        </p:txBody>
      </p:sp>
      <p:graphicFrame>
        <p:nvGraphicFramePr>
          <p:cNvPr id="7" name="Sisällön paikkamerkki 6">
            <a:extLst>
              <a:ext uri="{FF2B5EF4-FFF2-40B4-BE49-F238E27FC236}">
                <a16:creationId xmlns:a16="http://schemas.microsoft.com/office/drawing/2014/main" xmlns="" id="{D3802311-4E27-4971-B534-324345E32CFB}"/>
              </a:ext>
            </a:extLst>
          </p:cNvPr>
          <p:cNvGraphicFramePr>
            <a:graphicFrameLocks noGrp="1"/>
          </p:cNvGraphicFramePr>
          <p:nvPr>
            <p:ph idx="1"/>
            <p:extLst>
              <p:ext uri="{D42A27DB-BD31-4B8C-83A1-F6EECF244321}">
                <p14:modId xmlns:p14="http://schemas.microsoft.com/office/powerpoint/2010/main" val="239546625"/>
              </p:ext>
            </p:extLst>
          </p:nvPr>
        </p:nvGraphicFramePr>
        <p:xfrm>
          <a:off x="838200" y="1825625"/>
          <a:ext cx="10515600" cy="49377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077368214"/>
                    </a:ext>
                  </a:extLst>
                </a:gridCol>
                <a:gridCol w="3802224">
                  <a:extLst>
                    <a:ext uri="{9D8B030D-6E8A-4147-A177-3AD203B41FA5}">
                      <a16:colId xmlns:a16="http://schemas.microsoft.com/office/drawing/2014/main" xmlns="" val="3544352876"/>
                    </a:ext>
                  </a:extLst>
                </a:gridCol>
                <a:gridCol w="3208176">
                  <a:extLst>
                    <a:ext uri="{9D8B030D-6E8A-4147-A177-3AD203B41FA5}">
                      <a16:colId xmlns:a16="http://schemas.microsoft.com/office/drawing/2014/main" xmlns="" val="1543593488"/>
                    </a:ext>
                  </a:extLst>
                </a:gridCol>
              </a:tblGrid>
              <a:tr h="698682">
                <a:tc>
                  <a:txBody>
                    <a:bodyPr/>
                    <a:lstStyle/>
                    <a:p>
                      <a:r>
                        <a:rPr lang="fi-FI" dirty="0"/>
                        <a:t>Hallinnolliset kulut (eli yleiskulut)</a:t>
                      </a:r>
                    </a:p>
                    <a:p>
                      <a:r>
                        <a:rPr lang="fi-FI" dirty="0"/>
                        <a:t>5000 €</a:t>
                      </a:r>
                    </a:p>
                  </a:txBody>
                  <a:tcPr/>
                </a:tc>
                <a:tc>
                  <a:txBody>
                    <a:bodyPr/>
                    <a:lstStyle/>
                    <a:p>
                      <a:r>
                        <a:rPr lang="fi-FI" dirty="0"/>
                        <a:t>Julkaisukulut</a:t>
                      </a:r>
                    </a:p>
                    <a:p>
                      <a:r>
                        <a:rPr lang="fi-FI" dirty="0"/>
                        <a:t>10 000 € (50% seuran koko kuluista)</a:t>
                      </a:r>
                    </a:p>
                  </a:txBody>
                  <a:tcPr/>
                </a:tc>
                <a:tc>
                  <a:txBody>
                    <a:bodyPr/>
                    <a:lstStyle/>
                    <a:p>
                      <a:r>
                        <a:rPr lang="fi-FI" dirty="0"/>
                        <a:t>Seuran kulut yhteensä (sis. Julkaisukulut, kokoukset, retket yms. ja hallinnolliset kulut) </a:t>
                      </a:r>
                    </a:p>
                    <a:p>
                      <a:r>
                        <a:rPr lang="fi-FI" dirty="0"/>
                        <a:t>20 000 €</a:t>
                      </a:r>
                    </a:p>
                    <a:p>
                      <a:endParaRPr lang="fi-FI" dirty="0"/>
                    </a:p>
                  </a:txBody>
                  <a:tcPr/>
                </a:tc>
                <a:extLst>
                  <a:ext uri="{0D108BD9-81ED-4DB2-BD59-A6C34878D82A}">
                    <a16:rowId xmlns:a16="http://schemas.microsoft.com/office/drawing/2014/main" xmlns="" val="2632091831"/>
                  </a:ext>
                </a:extLst>
              </a:tr>
              <a:tr h="670683">
                <a:tc>
                  <a:txBody>
                    <a:bodyPr/>
                    <a:lstStyle/>
                    <a:p>
                      <a:r>
                        <a:rPr lang="fi-FI" dirty="0"/>
                        <a:t>Vanha malli: hallinnollisista kuluista julkaisutoiminnan kuluiksi voidaan jyvittää hallinnollisia kuluja se osuus, joka vastaa julkaisukulujen osuutta seuran kaikista kuluista eli </a:t>
                      </a:r>
                    </a:p>
                    <a:p>
                      <a:r>
                        <a:rPr lang="fi-FI" dirty="0"/>
                        <a:t>0,5 * 5000 = 2500 € </a:t>
                      </a:r>
                    </a:p>
                  </a:txBody>
                  <a:tcPr/>
                </a:tc>
                <a:tc>
                  <a:txBody>
                    <a:bodyPr/>
                    <a:lstStyle/>
                    <a:p>
                      <a:r>
                        <a:rPr lang="fi-FI" dirty="0"/>
                        <a:t>Vanha malli: Julkaisutoiminnan kuluiksi avustukseen merkitään </a:t>
                      </a:r>
                    </a:p>
                    <a:p>
                      <a:r>
                        <a:rPr lang="fi-FI" dirty="0"/>
                        <a:t>12 500 € eli varsinaiset julkaisutoiminnan kulut sekä niitä vastaava osuus hallinnollisia kuluja</a:t>
                      </a:r>
                    </a:p>
                  </a:txBody>
                  <a:tcPr/>
                </a:tc>
                <a:tc>
                  <a:txBody>
                    <a:bodyPr/>
                    <a:lstStyle/>
                    <a:p>
                      <a:endParaRPr lang="fi-FI"/>
                    </a:p>
                  </a:txBody>
                  <a:tcPr/>
                </a:tc>
                <a:extLst>
                  <a:ext uri="{0D108BD9-81ED-4DB2-BD59-A6C34878D82A}">
                    <a16:rowId xmlns:a16="http://schemas.microsoft.com/office/drawing/2014/main" xmlns="" val="2882168907"/>
                  </a:ext>
                </a:extLst>
              </a:tr>
              <a:tr h="670683">
                <a:tc>
                  <a:txBody>
                    <a:bodyPr/>
                    <a:lstStyle/>
                    <a:p>
                      <a:r>
                        <a:rPr lang="fi-FI" dirty="0"/>
                        <a:t>Uusi malli: Koska 2500 on 25% julkaisukuluista, se on laskettava 15 prosenttiin julkaisukuluista eli 1500 euroon</a:t>
                      </a:r>
                    </a:p>
                  </a:txBody>
                  <a:tcPr/>
                </a:tc>
                <a:tc>
                  <a:txBody>
                    <a:bodyPr/>
                    <a:lstStyle/>
                    <a:p>
                      <a:r>
                        <a:rPr lang="fi-FI" dirty="0"/>
                        <a:t>Uusi malli: Yleiskustannusten määrä voi olla enintään 15% avustetun toiminnan kustannuksista</a:t>
                      </a:r>
                    </a:p>
                    <a:p>
                      <a:r>
                        <a:rPr lang="fi-FI" dirty="0"/>
                        <a:t>Yleiskustannuksina voidaan julkaisukuluihin lisätä 1500 € hallinnollisia kuluja</a:t>
                      </a:r>
                    </a:p>
                  </a:txBody>
                  <a:tcPr/>
                </a:tc>
                <a:tc>
                  <a:txBody>
                    <a:bodyPr/>
                    <a:lstStyle/>
                    <a:p>
                      <a:endParaRPr lang="fi-FI" dirty="0"/>
                    </a:p>
                  </a:txBody>
                  <a:tcPr/>
                </a:tc>
                <a:extLst>
                  <a:ext uri="{0D108BD9-81ED-4DB2-BD59-A6C34878D82A}">
                    <a16:rowId xmlns:a16="http://schemas.microsoft.com/office/drawing/2014/main" xmlns="" val="2591323764"/>
                  </a:ext>
                </a:extLst>
              </a:tr>
            </a:tbl>
          </a:graphicData>
        </a:graphic>
      </p:graphicFrame>
    </p:spTree>
    <p:extLst>
      <p:ext uri="{BB962C8B-B14F-4D97-AF65-F5344CB8AC3E}">
        <p14:creationId xmlns:p14="http://schemas.microsoft.com/office/powerpoint/2010/main" val="293781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A17730DA-A8A3-4872-87A7-799C87BF0F15}"/>
              </a:ext>
            </a:extLst>
          </p:cNvPr>
          <p:cNvSpPr>
            <a:spLocks noGrp="1"/>
          </p:cNvSpPr>
          <p:nvPr>
            <p:ph type="title"/>
          </p:nvPr>
        </p:nvSpPr>
        <p:spPr/>
        <p:txBody>
          <a:bodyPr/>
          <a:lstStyle/>
          <a:p>
            <a:r>
              <a:rPr lang="fi-FI" dirty="0"/>
              <a:t>Muuta huomioitavaa</a:t>
            </a:r>
          </a:p>
        </p:txBody>
      </p:sp>
      <p:sp>
        <p:nvSpPr>
          <p:cNvPr id="3" name="Sisällön paikkamerkki 2">
            <a:extLst>
              <a:ext uri="{FF2B5EF4-FFF2-40B4-BE49-F238E27FC236}">
                <a16:creationId xmlns:a16="http://schemas.microsoft.com/office/drawing/2014/main" xmlns="" id="{9E800F55-DA73-4AFA-9F0B-4D5ACF2E2544}"/>
              </a:ext>
            </a:extLst>
          </p:cNvPr>
          <p:cNvSpPr>
            <a:spLocks noGrp="1"/>
          </p:cNvSpPr>
          <p:nvPr>
            <p:ph idx="1"/>
          </p:nvPr>
        </p:nvSpPr>
        <p:spPr/>
        <p:txBody>
          <a:bodyPr/>
          <a:lstStyle/>
          <a:p>
            <a:r>
              <a:rPr lang="fi-FI" dirty="0"/>
              <a:t>Käyttöajan pidennystä voi hakea kirjallisesti. </a:t>
            </a:r>
            <a:r>
              <a:rPr lang="fi-FI" dirty="0" err="1"/>
              <a:t>TSV:n</a:t>
            </a:r>
            <a:r>
              <a:rPr lang="fi-FI" dirty="0"/>
              <a:t> on haettava tätä 30 vrk </a:t>
            </a:r>
            <a:r>
              <a:rPr lang="fi-FI"/>
              <a:t>ennen avustuskauden </a:t>
            </a:r>
            <a:r>
              <a:rPr lang="fi-FI" dirty="0"/>
              <a:t>päättymistä, joten muutoshakemukset </a:t>
            </a:r>
            <a:r>
              <a:rPr lang="fi-FI" dirty="0" err="1"/>
              <a:t>TSV:lle</a:t>
            </a:r>
            <a:r>
              <a:rPr lang="fi-FI" dirty="0"/>
              <a:t> on toimitettava 31.10. mennessä </a:t>
            </a:r>
          </a:p>
          <a:p>
            <a:r>
              <a:rPr lang="fi-FI" dirty="0"/>
              <a:t>Vähintään 7000 € maksavat hankinnat kilpailutettava (mieluiten kirjallisesti, vähintään 2 palveluntarjoajalla – sähköposti riittää). Koskee painotöitä ja muita yrityksiltä ja toiminimiltä tilattavia palveluita. </a:t>
            </a:r>
          </a:p>
          <a:p>
            <a:r>
              <a:rPr lang="fi-FI" dirty="0"/>
              <a:t>Kirjanpito on järjestettävä niin, että avustuksen käyttöä voidaan seurata luotettavasti omalla kustannuspaikalla</a:t>
            </a:r>
          </a:p>
          <a:p>
            <a:endParaRPr lang="fi-FI" dirty="0"/>
          </a:p>
        </p:txBody>
      </p:sp>
    </p:spTree>
    <p:extLst>
      <p:ext uri="{BB962C8B-B14F-4D97-AF65-F5344CB8AC3E}">
        <p14:creationId xmlns:p14="http://schemas.microsoft.com/office/powerpoint/2010/main" val="329205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530A8959-EC07-4B2B-9761-BD3E27FC4B96}"/>
              </a:ext>
            </a:extLst>
          </p:cNvPr>
          <p:cNvSpPr>
            <a:spLocks noGrp="1"/>
          </p:cNvSpPr>
          <p:nvPr>
            <p:ph type="title"/>
          </p:nvPr>
        </p:nvSpPr>
        <p:spPr/>
        <p:txBody>
          <a:bodyPr/>
          <a:lstStyle/>
          <a:p>
            <a:r>
              <a:rPr lang="fi-FI" dirty="0" err="1"/>
              <a:t>Yleis</a:t>
            </a:r>
            <a:r>
              <a:rPr lang="fi-FI" dirty="0"/>
              <a:t>- ja erityisavustuksia saavat </a:t>
            </a:r>
          </a:p>
        </p:txBody>
      </p:sp>
      <p:sp>
        <p:nvSpPr>
          <p:cNvPr id="3" name="Sisällön paikkamerkki 2">
            <a:extLst>
              <a:ext uri="{FF2B5EF4-FFF2-40B4-BE49-F238E27FC236}">
                <a16:creationId xmlns:a16="http://schemas.microsoft.com/office/drawing/2014/main" xmlns="" id="{F620F0D8-20EF-45A6-A4DE-1A508B432AA8}"/>
              </a:ext>
            </a:extLst>
          </p:cNvPr>
          <p:cNvSpPr>
            <a:spLocks noGrp="1"/>
          </p:cNvSpPr>
          <p:nvPr>
            <p:ph idx="1"/>
          </p:nvPr>
        </p:nvSpPr>
        <p:spPr/>
        <p:txBody>
          <a:bodyPr>
            <a:normAutofit fontScale="92500" lnSpcReduction="10000"/>
          </a:bodyPr>
          <a:lstStyle/>
          <a:p>
            <a:r>
              <a:rPr lang="fi-FI" dirty="0"/>
              <a:t>Muilla avustuksilla rahoitettuja kustannuksia ei voida hyväksyä yleisavustuksen kustannuksiksi</a:t>
            </a:r>
          </a:p>
          <a:p>
            <a:r>
              <a:rPr lang="fi-FI" dirty="0"/>
              <a:t>Yleisavustusta saavat eivät voi jyvittää hallinnollisia kuluja julkaisutoimintaan vaan ne kuuluvat kaikki yleisavustuksen piiriin </a:t>
            </a:r>
          </a:p>
          <a:p>
            <a:r>
              <a:rPr lang="fi-FI" dirty="0"/>
              <a:t>Erityisavustuksella rahoitetun toiminnan alijäämä otetaan huomioon yleisavustuksen hyväksyttävissä kuluissa </a:t>
            </a:r>
          </a:p>
          <a:p>
            <a:r>
              <a:rPr lang="fi-FI" dirty="0"/>
              <a:t>Työntekijöillä on kustannuspaikkakohtainen työajanseuranta, jolla eritellään välittömästi erityisavustuksella rahoitettuihin toimintoihin kuluva työaika.  </a:t>
            </a:r>
          </a:p>
          <a:p>
            <a:r>
              <a:rPr lang="fi-FI" dirty="0"/>
              <a:t>Jos palkkakatto ylittyy, rahoitettava omalla rahoitusosuudella, minkä tulee käydä ilmi tuloslaskelmassa</a:t>
            </a:r>
          </a:p>
        </p:txBody>
      </p:sp>
    </p:spTree>
    <p:extLst>
      <p:ext uri="{BB962C8B-B14F-4D97-AF65-F5344CB8AC3E}">
        <p14:creationId xmlns:p14="http://schemas.microsoft.com/office/powerpoint/2010/main" val="3270186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CB613913-89E2-4293-9A57-3CF776996D11}"/>
              </a:ext>
            </a:extLst>
          </p:cNvPr>
          <p:cNvSpPr>
            <a:spLocks noGrp="1"/>
          </p:cNvSpPr>
          <p:nvPr>
            <p:ph type="title"/>
          </p:nvPr>
        </p:nvSpPr>
        <p:spPr/>
        <p:txBody>
          <a:bodyPr/>
          <a:lstStyle/>
          <a:p>
            <a:r>
              <a:rPr lang="fi-FI" dirty="0"/>
              <a:t>Viestintä avustuksessa</a:t>
            </a:r>
            <a:br>
              <a:rPr lang="fi-FI" dirty="0"/>
            </a:br>
            <a:endParaRPr lang="fi-FI" dirty="0"/>
          </a:p>
        </p:txBody>
      </p:sp>
      <p:sp>
        <p:nvSpPr>
          <p:cNvPr id="3" name="Sisällön paikkamerkki 2">
            <a:extLst>
              <a:ext uri="{FF2B5EF4-FFF2-40B4-BE49-F238E27FC236}">
                <a16:creationId xmlns:a16="http://schemas.microsoft.com/office/drawing/2014/main" xmlns="" id="{8940D092-10DF-43D2-BE40-65727E88CA15}"/>
              </a:ext>
            </a:extLst>
          </p:cNvPr>
          <p:cNvSpPr>
            <a:spLocks noGrp="1"/>
          </p:cNvSpPr>
          <p:nvPr>
            <p:ph idx="1"/>
          </p:nvPr>
        </p:nvSpPr>
        <p:spPr/>
        <p:txBody>
          <a:bodyPr/>
          <a:lstStyle/>
          <a:p>
            <a:r>
              <a:rPr lang="fi-FI" dirty="0"/>
              <a:t>Avustuksen saajan toivotaan kertovan esimerkiksi verkkosivuillaan tai julkaisuissa, että toiminta on saanut </a:t>
            </a:r>
            <a:r>
              <a:rPr lang="fi-FI" dirty="0" err="1"/>
              <a:t>okm:ltä</a:t>
            </a:r>
            <a:r>
              <a:rPr lang="fi-FI" dirty="0"/>
              <a:t> valtionavustusta</a:t>
            </a:r>
          </a:p>
          <a:p>
            <a:r>
              <a:rPr lang="fi-FI" dirty="0"/>
              <a:t>Esimerkiksi </a:t>
            </a:r>
            <a:r>
              <a:rPr lang="fi-FI" i="1" dirty="0"/>
              <a:t>Tämä julkaisu/lehti/kirja on saanut </a:t>
            </a:r>
            <a:r>
              <a:rPr lang="fi-FI" i="1" dirty="0" err="1"/>
              <a:t>TSV:n</a:t>
            </a:r>
            <a:r>
              <a:rPr lang="fi-FI" i="1" dirty="0"/>
              <a:t> kautta tieteellisen julkaisutoiminnan avustusta, jota opetus- ja kulttuuriministeriö myöntää Veikkauksen tuotoista</a:t>
            </a:r>
            <a:r>
              <a:rPr lang="fi-FI" dirty="0"/>
              <a:t> </a:t>
            </a:r>
          </a:p>
          <a:p>
            <a:r>
              <a:rPr lang="fi-FI" dirty="0" err="1"/>
              <a:t>Okm:n</a:t>
            </a:r>
            <a:r>
              <a:rPr lang="fi-FI" dirty="0"/>
              <a:t> tekstilogoa saa halutessaan käyttää </a:t>
            </a:r>
          </a:p>
        </p:txBody>
      </p:sp>
    </p:spTree>
    <p:extLst>
      <p:ext uri="{BB962C8B-B14F-4D97-AF65-F5344CB8AC3E}">
        <p14:creationId xmlns:p14="http://schemas.microsoft.com/office/powerpoint/2010/main" val="185835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0502590B-E3F7-4994-9402-796084D8AB62}"/>
              </a:ext>
            </a:extLst>
          </p:cNvPr>
          <p:cNvSpPr>
            <a:spLocks noGrp="1"/>
          </p:cNvSpPr>
          <p:nvPr>
            <p:ph type="title"/>
          </p:nvPr>
        </p:nvSpPr>
        <p:spPr/>
        <p:txBody>
          <a:bodyPr/>
          <a:lstStyle/>
          <a:p>
            <a:r>
              <a:rPr lang="fi-FI" dirty="0"/>
              <a:t>Miten </a:t>
            </a:r>
            <a:r>
              <a:rPr lang="fi-FI" dirty="0" err="1"/>
              <a:t>TSV:llä</a:t>
            </a:r>
            <a:r>
              <a:rPr lang="fi-FI" dirty="0"/>
              <a:t> edetään? </a:t>
            </a:r>
          </a:p>
        </p:txBody>
      </p:sp>
      <p:sp>
        <p:nvSpPr>
          <p:cNvPr id="4" name="Sisällön paikkamerkki 3">
            <a:extLst>
              <a:ext uri="{FF2B5EF4-FFF2-40B4-BE49-F238E27FC236}">
                <a16:creationId xmlns:a16="http://schemas.microsoft.com/office/drawing/2014/main" xmlns="" id="{BC4A7DA8-3638-4A59-941D-A556A7050981}"/>
              </a:ext>
            </a:extLst>
          </p:cNvPr>
          <p:cNvSpPr>
            <a:spLocks noGrp="1"/>
          </p:cNvSpPr>
          <p:nvPr>
            <p:ph sz="half" idx="1"/>
          </p:nvPr>
        </p:nvSpPr>
        <p:spPr>
          <a:xfrm>
            <a:off x="838199" y="1825625"/>
            <a:ext cx="5702559" cy="4351338"/>
          </a:xfrm>
        </p:spPr>
        <p:txBody>
          <a:bodyPr>
            <a:normAutofit lnSpcReduction="10000"/>
          </a:bodyPr>
          <a:lstStyle/>
          <a:p>
            <a:r>
              <a:rPr lang="fi-FI" dirty="0"/>
              <a:t>Uusi hakulomake suunniteltiin yhteistyössä 4 julkaisevan seuran kanssa. Lomake on vielä päivitettävä </a:t>
            </a:r>
            <a:r>
              <a:rPr lang="fi-FI" dirty="0" err="1"/>
              <a:t>okm:n</a:t>
            </a:r>
            <a:r>
              <a:rPr lang="fi-FI" dirty="0"/>
              <a:t> uusien hakuohjeiden mukaiseksi. Käyttöön 2018</a:t>
            </a:r>
          </a:p>
          <a:p>
            <a:pPr lvl="1"/>
            <a:r>
              <a:rPr lang="fi-FI" dirty="0">
                <a:solidFill>
                  <a:srgbClr val="FF0000"/>
                </a:solidFill>
              </a:rPr>
              <a:t>HUOM! Lehdille ja monografiasarjoille tulee erilliset lomakkeet</a:t>
            </a:r>
          </a:p>
          <a:p>
            <a:r>
              <a:rPr lang="fi-FI" dirty="0"/>
              <a:t>Uusi avustusohjelma hankitaan vuoden 2018 hakuihin</a:t>
            </a:r>
          </a:p>
          <a:p>
            <a:r>
              <a:rPr lang="fi-FI" dirty="0"/>
              <a:t>Kotilava-rahoitusmalli integroidaan valtionapuihin vuodesta 2018 alkaen</a:t>
            </a:r>
          </a:p>
        </p:txBody>
      </p:sp>
      <p:pic>
        <p:nvPicPr>
          <p:cNvPr id="7" name="Sisällön paikkamerkki 6">
            <a:extLst>
              <a:ext uri="{FF2B5EF4-FFF2-40B4-BE49-F238E27FC236}">
                <a16:creationId xmlns:a16="http://schemas.microsoft.com/office/drawing/2014/main" xmlns="" id="{BB9D3D9E-6FFB-4812-A969-8D8CA1E8A0C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97774" y="2761861"/>
            <a:ext cx="4456025" cy="2961006"/>
          </a:xfrm>
        </p:spPr>
      </p:pic>
    </p:spTree>
    <p:extLst>
      <p:ext uri="{BB962C8B-B14F-4D97-AF65-F5344CB8AC3E}">
        <p14:creationId xmlns:p14="http://schemas.microsoft.com/office/powerpoint/2010/main" val="235276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xmlns="" id="{8323EDD9-8E81-455C-86F7-49F4BD6578A6}"/>
              </a:ext>
            </a:extLst>
          </p:cNvPr>
          <p:cNvSpPr>
            <a:spLocks noGrp="1"/>
          </p:cNvSpPr>
          <p:nvPr>
            <p:ph type="title"/>
          </p:nvPr>
        </p:nvSpPr>
        <p:spPr/>
        <p:txBody>
          <a:bodyPr/>
          <a:lstStyle/>
          <a:p>
            <a:r>
              <a:rPr lang="fi-FI" dirty="0"/>
              <a:t>Kysymyksiä 1</a:t>
            </a:r>
          </a:p>
        </p:txBody>
      </p:sp>
      <p:sp>
        <p:nvSpPr>
          <p:cNvPr id="6" name="Sisällön paikkamerkki 5">
            <a:extLst>
              <a:ext uri="{FF2B5EF4-FFF2-40B4-BE49-F238E27FC236}">
                <a16:creationId xmlns:a16="http://schemas.microsoft.com/office/drawing/2014/main" xmlns="" id="{FDA69EF4-5557-48DA-95EA-71532A0C9F7A}"/>
              </a:ext>
            </a:extLst>
          </p:cNvPr>
          <p:cNvSpPr>
            <a:spLocks noGrp="1"/>
          </p:cNvSpPr>
          <p:nvPr>
            <p:ph idx="1"/>
          </p:nvPr>
        </p:nvSpPr>
        <p:spPr>
          <a:xfrm>
            <a:off x="838200" y="1446245"/>
            <a:ext cx="10515600" cy="5122506"/>
          </a:xfrm>
        </p:spPr>
        <p:txBody>
          <a:bodyPr>
            <a:normAutofit/>
          </a:bodyPr>
          <a:lstStyle/>
          <a:p>
            <a:pPr marL="0" indent="0">
              <a:buNone/>
            </a:pPr>
            <a:r>
              <a:rPr lang="fi-FI" i="1" dirty="0"/>
              <a:t>XXX-säätiö julkaisee XXX -lehteä. Nyt suunnitellaan lehden </a:t>
            </a:r>
            <a:r>
              <a:rPr lang="fi-FI" i="1" dirty="0" err="1"/>
              <a:t>kustantajuuteen</a:t>
            </a:r>
            <a:r>
              <a:rPr lang="fi-FI" i="1" dirty="0"/>
              <a:t> muutosta, jossa XXX-seurasta tulisi lehden osakustantaja joko syksyn 2017 aikana tai v.2018 alusta. Säätiön kautta tähän mennessä saatu avustus lehden kustantamiseen loppuu käytännössä lähes kokonaan v.2017 loppuun mennessä. Miten tässä tapauksessa toimitaan julkaisuavustusten sekä Kotilava-hankkeeseen osallistumisen osalta. </a:t>
            </a:r>
          </a:p>
          <a:p>
            <a:pPr marL="0" indent="0">
              <a:buNone/>
            </a:pPr>
            <a:r>
              <a:rPr lang="fi-FI" dirty="0"/>
              <a:t>VAST. Julkaisuavustusta voivat hakea yhteiskustanteiset sarjat, joissa toinen kustantaja on seura. Hakijan kulut on eriteltävä hakemuksessa ja tiliselvitysvaiheessa niiden tulee ilmetä hakijan tuloslaskelmassa. Muut kustantajat ilmoitetaan omassa hakemuksessa omassa kentässään. </a:t>
            </a:r>
          </a:p>
          <a:p>
            <a:pPr marL="0" indent="0">
              <a:buNone/>
            </a:pPr>
            <a:r>
              <a:rPr lang="fi-FI" dirty="0"/>
              <a:t>Kotilava-hankkeeseen voi liittyä muitakin kuin tieteellisiä seuroja. </a:t>
            </a:r>
          </a:p>
        </p:txBody>
      </p:sp>
    </p:spTree>
    <p:extLst>
      <p:ext uri="{BB962C8B-B14F-4D97-AF65-F5344CB8AC3E}">
        <p14:creationId xmlns:p14="http://schemas.microsoft.com/office/powerpoint/2010/main" val="97188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56D4C11F-0DA5-4BCB-8C66-DF6059450EDA}"/>
              </a:ext>
            </a:extLst>
          </p:cNvPr>
          <p:cNvSpPr>
            <a:spLocks noGrp="1"/>
          </p:cNvSpPr>
          <p:nvPr>
            <p:ph type="title"/>
          </p:nvPr>
        </p:nvSpPr>
        <p:spPr/>
        <p:txBody>
          <a:bodyPr/>
          <a:lstStyle/>
          <a:p>
            <a:r>
              <a:rPr lang="fi-FI" dirty="0"/>
              <a:t>Kysymyksiä 2</a:t>
            </a:r>
          </a:p>
        </p:txBody>
      </p:sp>
      <p:sp>
        <p:nvSpPr>
          <p:cNvPr id="3" name="Sisällön paikkamerkki 2">
            <a:extLst>
              <a:ext uri="{FF2B5EF4-FFF2-40B4-BE49-F238E27FC236}">
                <a16:creationId xmlns:a16="http://schemas.microsoft.com/office/drawing/2014/main" xmlns="" id="{95C7B0A5-BF21-4E00-87BA-3833E26232EC}"/>
              </a:ext>
            </a:extLst>
          </p:cNvPr>
          <p:cNvSpPr>
            <a:spLocks noGrp="1"/>
          </p:cNvSpPr>
          <p:nvPr>
            <p:ph idx="1"/>
          </p:nvPr>
        </p:nvSpPr>
        <p:spPr/>
        <p:txBody>
          <a:bodyPr>
            <a:normAutofit/>
          </a:bodyPr>
          <a:lstStyle/>
          <a:p>
            <a:pPr marL="0" indent="0">
              <a:buNone/>
            </a:pPr>
            <a:r>
              <a:rPr lang="fi-FI" i="1" dirty="0"/>
              <a:t>Kuinka TSV on varautunut kehittämään ja ylläpitämään nyt hyvässä kuosissa olevaa journal.fi-palvelua? Entä miten TSV on ajatellut osallistuvansa rahoitusmallin kehittämiseen?</a:t>
            </a:r>
          </a:p>
          <a:p>
            <a:pPr marL="0" indent="0">
              <a:buNone/>
            </a:pPr>
            <a:r>
              <a:rPr lang="fi-FI" dirty="0"/>
              <a:t>TSV hakee rahoitusta voidakseen 2018 rekrytoida pysyvän kokopäiväisen suunnittelijan ylläpitämään Journal.fi –palvelua ja kehittämään monografioiden julkaisualustaa ja muita avoimen sähköisen julkaisemisen palveluita. </a:t>
            </a:r>
          </a:p>
          <a:p>
            <a:pPr marL="0" indent="0">
              <a:buNone/>
            </a:pPr>
            <a:r>
              <a:rPr lang="fi-FI" dirty="0"/>
              <a:t>TSV osallistuu rahoitusmallin kehittämiseen ohjausryhmän kautta ja kehittää valtionavustusjärjestelmää toimimaan Kotilava-rahoituksen yhteydessä, jos/kun konsortio vuonna 2018 saadaan aikaiseksi. </a:t>
            </a:r>
          </a:p>
        </p:txBody>
      </p:sp>
    </p:spTree>
    <p:extLst>
      <p:ext uri="{BB962C8B-B14F-4D97-AF65-F5344CB8AC3E}">
        <p14:creationId xmlns:p14="http://schemas.microsoft.com/office/powerpoint/2010/main" val="4236856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07519C0E-3760-48C3-AEB6-19BCCAE35F99}"/>
              </a:ext>
            </a:extLst>
          </p:cNvPr>
          <p:cNvSpPr>
            <a:spLocks noGrp="1"/>
          </p:cNvSpPr>
          <p:nvPr>
            <p:ph type="title"/>
          </p:nvPr>
        </p:nvSpPr>
        <p:spPr/>
        <p:txBody>
          <a:bodyPr/>
          <a:lstStyle/>
          <a:p>
            <a:r>
              <a:rPr lang="fi-FI" dirty="0"/>
              <a:t>Miten parhaiten turvaamme tulevaisuuden?</a:t>
            </a:r>
          </a:p>
        </p:txBody>
      </p:sp>
      <p:sp>
        <p:nvSpPr>
          <p:cNvPr id="3" name="Sisällön paikkamerkki 2">
            <a:extLst>
              <a:ext uri="{FF2B5EF4-FFF2-40B4-BE49-F238E27FC236}">
                <a16:creationId xmlns:a16="http://schemas.microsoft.com/office/drawing/2014/main" xmlns="" id="{BAFEA11A-3386-42C9-B65D-DDC7A5977D0E}"/>
              </a:ext>
            </a:extLst>
          </p:cNvPr>
          <p:cNvSpPr>
            <a:spLocks noGrp="1"/>
          </p:cNvSpPr>
          <p:nvPr>
            <p:ph sz="half" idx="1"/>
          </p:nvPr>
        </p:nvSpPr>
        <p:spPr>
          <a:xfrm>
            <a:off x="838200" y="1825625"/>
            <a:ext cx="6057122" cy="4351338"/>
          </a:xfrm>
        </p:spPr>
        <p:txBody>
          <a:bodyPr>
            <a:normAutofit/>
          </a:bodyPr>
          <a:lstStyle/>
          <a:p>
            <a:r>
              <a:rPr lang="fi-FI" dirty="0"/>
              <a:t>Millaisena näet/haluaisit nähdä tiedejulkaisemisen tulevaisuuden (esim. kuka tekee, kuka rahoittaa)?</a:t>
            </a:r>
          </a:p>
          <a:p>
            <a:r>
              <a:rPr lang="fi-FI" dirty="0"/>
              <a:t>Millä argumentoimme rahoittajalle tiedejulkaisemisen vaikuttavuuden? </a:t>
            </a:r>
          </a:p>
          <a:p>
            <a:r>
              <a:rPr lang="fi-FI" dirty="0"/>
              <a:t>2-3 hengen ryhmissä ehdotukset post it-lapuille</a:t>
            </a:r>
          </a:p>
          <a:p>
            <a:r>
              <a:rPr lang="fi-FI" dirty="0"/>
              <a:t>Aineistoa hyödynnetään </a:t>
            </a:r>
            <a:r>
              <a:rPr lang="fi-FI" dirty="0" err="1"/>
              <a:t>TSV:n</a:t>
            </a:r>
            <a:r>
              <a:rPr lang="fi-FI" dirty="0"/>
              <a:t> strategiatyössä sekä Kotilava-, Tieteen kieli ja Julkea-hankkeissa.</a:t>
            </a:r>
          </a:p>
        </p:txBody>
      </p:sp>
      <p:pic>
        <p:nvPicPr>
          <p:cNvPr id="6" name="Sisällön paikkamerkki 5">
            <a:extLst>
              <a:ext uri="{FF2B5EF4-FFF2-40B4-BE49-F238E27FC236}">
                <a16:creationId xmlns:a16="http://schemas.microsoft.com/office/drawing/2014/main" xmlns="" id="{5D58978D-F863-42F4-A787-D7DDF9889B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7502" y="1889077"/>
            <a:ext cx="5231860" cy="3923894"/>
          </a:xfrm>
        </p:spPr>
      </p:pic>
    </p:spTree>
    <p:extLst>
      <p:ext uri="{BB962C8B-B14F-4D97-AF65-F5344CB8AC3E}">
        <p14:creationId xmlns:p14="http://schemas.microsoft.com/office/powerpoint/2010/main" val="265701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xmlns="" id="{99C459AA-57D8-4A06-A246-CEA6D2640120}"/>
              </a:ext>
            </a:extLst>
          </p:cNvPr>
          <p:cNvSpPr>
            <a:spLocks noGrp="1"/>
          </p:cNvSpPr>
          <p:nvPr>
            <p:ph type="title"/>
          </p:nvPr>
        </p:nvSpPr>
        <p:spPr/>
        <p:txBody>
          <a:bodyPr/>
          <a:lstStyle/>
          <a:p>
            <a:r>
              <a:rPr lang="fi-FI" dirty="0"/>
              <a:t>Sisältö</a:t>
            </a:r>
          </a:p>
        </p:txBody>
      </p:sp>
      <p:sp>
        <p:nvSpPr>
          <p:cNvPr id="6" name="Sisällön paikkamerkki 5">
            <a:extLst>
              <a:ext uri="{FF2B5EF4-FFF2-40B4-BE49-F238E27FC236}">
                <a16:creationId xmlns:a16="http://schemas.microsoft.com/office/drawing/2014/main" xmlns="" id="{3CE36D80-09EA-40E0-8B69-70BF5C0116E1}"/>
              </a:ext>
            </a:extLst>
          </p:cNvPr>
          <p:cNvSpPr>
            <a:spLocks noGrp="1"/>
          </p:cNvSpPr>
          <p:nvPr>
            <p:ph idx="1"/>
          </p:nvPr>
        </p:nvSpPr>
        <p:spPr/>
        <p:txBody>
          <a:bodyPr/>
          <a:lstStyle/>
          <a:p>
            <a:r>
              <a:rPr lang="fi-FI" dirty="0"/>
              <a:t>Historiaa</a:t>
            </a:r>
          </a:p>
          <a:p>
            <a:r>
              <a:rPr lang="fi-FI" dirty="0" err="1"/>
              <a:t>OKM:n</a:t>
            </a:r>
            <a:r>
              <a:rPr lang="fi-FI" dirty="0"/>
              <a:t> uusi ohjeistus</a:t>
            </a:r>
          </a:p>
          <a:p>
            <a:r>
              <a:rPr lang="fi-FI" dirty="0" err="1"/>
              <a:t>TSV:n</a:t>
            </a:r>
            <a:r>
              <a:rPr lang="fi-FI" dirty="0"/>
              <a:t> tilanne</a:t>
            </a:r>
          </a:p>
          <a:p>
            <a:r>
              <a:rPr lang="fi-FI" dirty="0"/>
              <a:t>Keskustelua tulevaisuudesta</a:t>
            </a:r>
          </a:p>
        </p:txBody>
      </p:sp>
    </p:spTree>
    <p:extLst>
      <p:ext uri="{BB962C8B-B14F-4D97-AF65-F5344CB8AC3E}">
        <p14:creationId xmlns:p14="http://schemas.microsoft.com/office/powerpoint/2010/main" val="304179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7C04660E-8495-4510-AFB5-2583B1E30B13}"/>
              </a:ext>
            </a:extLst>
          </p:cNvPr>
          <p:cNvSpPr>
            <a:spLocks noGrp="1"/>
          </p:cNvSpPr>
          <p:nvPr>
            <p:ph type="title"/>
          </p:nvPr>
        </p:nvSpPr>
        <p:spPr/>
        <p:txBody>
          <a:bodyPr/>
          <a:lstStyle/>
          <a:p>
            <a:r>
              <a:rPr lang="fi-FI" dirty="0"/>
              <a:t>Historiaa: 1800-luku</a:t>
            </a:r>
          </a:p>
        </p:txBody>
      </p:sp>
      <p:sp>
        <p:nvSpPr>
          <p:cNvPr id="11" name="Sisällön paikkamerkki 10">
            <a:extLst>
              <a:ext uri="{FF2B5EF4-FFF2-40B4-BE49-F238E27FC236}">
                <a16:creationId xmlns:a16="http://schemas.microsoft.com/office/drawing/2014/main" xmlns="" id="{7E73E126-0342-443E-81A4-A03E8DE430E5}"/>
              </a:ext>
            </a:extLst>
          </p:cNvPr>
          <p:cNvSpPr>
            <a:spLocks noGrp="1"/>
          </p:cNvSpPr>
          <p:nvPr>
            <p:ph sz="half" idx="1"/>
          </p:nvPr>
        </p:nvSpPr>
        <p:spPr/>
        <p:txBody>
          <a:bodyPr>
            <a:normAutofit fontScale="92500" lnSpcReduction="20000"/>
          </a:bodyPr>
          <a:lstStyle/>
          <a:p>
            <a:r>
              <a:rPr lang="fi-FI" dirty="0"/>
              <a:t>Ensimmäiset seurat valtionavun piiriin jo 1800-luvun puolivälissä</a:t>
            </a:r>
          </a:p>
          <a:p>
            <a:r>
              <a:rPr lang="fi-FI" dirty="0"/>
              <a:t>Seuroja tuettiin, koska ei ollut muita tieteeseen erikoistuneita julkaisijoita</a:t>
            </a:r>
          </a:p>
          <a:p>
            <a:r>
              <a:rPr lang="fi-FI" dirty="0"/>
              <a:t>Osa sarjoista kansainvälisiä, osa kotimaiselle tai pohjoismaiselle yleisölle suunnattuja</a:t>
            </a:r>
          </a:p>
          <a:p>
            <a:r>
              <a:rPr lang="fi-FI" dirty="0"/>
              <a:t>Hakemukset vapaamuotoisia</a:t>
            </a:r>
          </a:p>
          <a:p>
            <a:r>
              <a:rPr lang="fi-FI" dirty="0"/>
              <a:t>Rahoituksen myöntäjä: Venäjän keisari / Senaatin kirkollisasiain toimituskunta</a:t>
            </a:r>
          </a:p>
        </p:txBody>
      </p:sp>
      <p:pic>
        <p:nvPicPr>
          <p:cNvPr id="4" name="Sisällön paikkamerkki 3">
            <a:extLst>
              <a:ext uri="{FF2B5EF4-FFF2-40B4-BE49-F238E27FC236}">
                <a16:creationId xmlns:a16="http://schemas.microsoft.com/office/drawing/2014/main" xmlns="" id="{6D861810-2D0D-46A1-B651-8D655FEA812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825625"/>
            <a:ext cx="5406774" cy="4177365"/>
          </a:xfrm>
        </p:spPr>
      </p:pic>
    </p:spTree>
    <p:extLst>
      <p:ext uri="{BB962C8B-B14F-4D97-AF65-F5344CB8AC3E}">
        <p14:creationId xmlns:p14="http://schemas.microsoft.com/office/powerpoint/2010/main" val="143363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6D6F79FC-8E76-411C-9E3B-BF741D368B02}"/>
              </a:ext>
            </a:extLst>
          </p:cNvPr>
          <p:cNvSpPr>
            <a:spLocks noGrp="1"/>
          </p:cNvSpPr>
          <p:nvPr>
            <p:ph type="title"/>
          </p:nvPr>
        </p:nvSpPr>
        <p:spPr/>
        <p:txBody>
          <a:bodyPr/>
          <a:lstStyle/>
          <a:p>
            <a:r>
              <a:rPr lang="fi-FI" dirty="0"/>
              <a:t>Historiaa: Sotienvälinen aika</a:t>
            </a:r>
          </a:p>
        </p:txBody>
      </p:sp>
      <p:sp>
        <p:nvSpPr>
          <p:cNvPr id="3" name="Sisällön paikkamerkki 2">
            <a:extLst>
              <a:ext uri="{FF2B5EF4-FFF2-40B4-BE49-F238E27FC236}">
                <a16:creationId xmlns:a16="http://schemas.microsoft.com/office/drawing/2014/main" xmlns="" id="{F317D272-93E4-4AF1-A500-8F741860F5B1}"/>
              </a:ext>
            </a:extLst>
          </p:cNvPr>
          <p:cNvSpPr>
            <a:spLocks noGrp="1"/>
          </p:cNvSpPr>
          <p:nvPr>
            <p:ph sz="half" idx="1"/>
          </p:nvPr>
        </p:nvSpPr>
        <p:spPr/>
        <p:txBody>
          <a:bodyPr>
            <a:normAutofit fontScale="85000" lnSpcReduction="20000"/>
          </a:bodyPr>
          <a:lstStyle/>
          <a:p>
            <a:r>
              <a:rPr lang="fi-FI" dirty="0"/>
              <a:t>Julkaisuvolyymi kasvoi</a:t>
            </a:r>
          </a:p>
          <a:p>
            <a:r>
              <a:rPr lang="fi-FI" dirty="0"/>
              <a:t>Inflaatio ja lama vaikeuttivat julkaisutoimintaa</a:t>
            </a:r>
          </a:p>
          <a:p>
            <a:r>
              <a:rPr lang="fi-FI" dirty="0"/>
              <a:t>Arpajaisvoittovarat valtionavun ohelle 1920-luvun lopulla</a:t>
            </a:r>
          </a:p>
          <a:p>
            <a:r>
              <a:rPr lang="fi-FI" dirty="0"/>
              <a:t>Julkaisuilla ja seuroilla myös yksityisiä sponsoreita</a:t>
            </a:r>
          </a:p>
          <a:p>
            <a:r>
              <a:rPr lang="fi-FI" dirty="0"/>
              <a:t>Keskeinen levitystapa julkaisuvaihto</a:t>
            </a:r>
          </a:p>
          <a:p>
            <a:r>
              <a:rPr lang="fi-FI" dirty="0"/>
              <a:t>Rahoituksen myöntäjä: Tieteen keskuslautakunta </a:t>
            </a:r>
          </a:p>
          <a:p>
            <a:r>
              <a:rPr lang="fi-FI" dirty="0"/>
              <a:t>Avustukset lomakkeelle ja niitä kontrolloitiin tarkemmin </a:t>
            </a:r>
          </a:p>
          <a:p>
            <a:endParaRPr lang="fi-FI" dirty="0"/>
          </a:p>
        </p:txBody>
      </p:sp>
      <p:pic>
        <p:nvPicPr>
          <p:cNvPr id="6" name="Sisällön paikkamerkki 5">
            <a:extLst>
              <a:ext uri="{FF2B5EF4-FFF2-40B4-BE49-F238E27FC236}">
                <a16:creationId xmlns:a16="http://schemas.microsoft.com/office/drawing/2014/main" xmlns="" id="{22926CE1-AD41-49D5-996B-9EB4AC70D7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9917" y="2463282"/>
            <a:ext cx="5027966" cy="3331028"/>
          </a:xfrm>
        </p:spPr>
      </p:pic>
    </p:spTree>
    <p:extLst>
      <p:ext uri="{BB962C8B-B14F-4D97-AF65-F5344CB8AC3E}">
        <p14:creationId xmlns:p14="http://schemas.microsoft.com/office/powerpoint/2010/main" val="306917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2637AC4E-AF35-4044-9C9D-99F5A1490658}"/>
              </a:ext>
            </a:extLst>
          </p:cNvPr>
          <p:cNvSpPr>
            <a:spLocks noGrp="1"/>
          </p:cNvSpPr>
          <p:nvPr>
            <p:ph type="title"/>
          </p:nvPr>
        </p:nvSpPr>
        <p:spPr/>
        <p:txBody>
          <a:bodyPr/>
          <a:lstStyle/>
          <a:p>
            <a:r>
              <a:rPr lang="fi-FI" dirty="0"/>
              <a:t>Historiaa: 1970-1990-luvut </a:t>
            </a:r>
          </a:p>
        </p:txBody>
      </p:sp>
      <p:sp>
        <p:nvSpPr>
          <p:cNvPr id="3" name="Sisällön paikkamerkki 2">
            <a:extLst>
              <a:ext uri="{FF2B5EF4-FFF2-40B4-BE49-F238E27FC236}">
                <a16:creationId xmlns:a16="http://schemas.microsoft.com/office/drawing/2014/main" xmlns="" id="{725DEC0B-6DD9-4B72-B384-BEA6D21C0267}"/>
              </a:ext>
            </a:extLst>
          </p:cNvPr>
          <p:cNvSpPr>
            <a:spLocks noGrp="1"/>
          </p:cNvSpPr>
          <p:nvPr>
            <p:ph sz="half" idx="1"/>
          </p:nvPr>
        </p:nvSpPr>
        <p:spPr/>
        <p:txBody>
          <a:bodyPr>
            <a:normAutofit fontScale="92500" lnSpcReduction="10000"/>
          </a:bodyPr>
          <a:lstStyle/>
          <a:p>
            <a:r>
              <a:rPr lang="fi-FI" dirty="0"/>
              <a:t>Avustusmäärärahojen reaalinen arvo joko laski tai polki paikallaan</a:t>
            </a:r>
          </a:p>
          <a:p>
            <a:r>
              <a:rPr lang="fi-FI" dirty="0"/>
              <a:t>Myynnin ja markkinoinnin tehostamisen vaatimus – omaa rahoitusuutta kasvatettava</a:t>
            </a:r>
          </a:p>
          <a:p>
            <a:pPr marL="0" indent="0">
              <a:buNone/>
            </a:pPr>
            <a:r>
              <a:rPr lang="fi-FI" dirty="0"/>
              <a:t>-&gt; Vaihtotoiminnan supistamisen vaatimus</a:t>
            </a:r>
          </a:p>
          <a:p>
            <a:pPr marL="0" indent="0">
              <a:buNone/>
            </a:pPr>
            <a:r>
              <a:rPr lang="fi-FI" dirty="0"/>
              <a:t>-&gt; Perustettiin Tiedekirja ja </a:t>
            </a:r>
            <a:r>
              <a:rPr lang="fi-FI" dirty="0" err="1"/>
              <a:t>Elektra</a:t>
            </a:r>
            <a:endParaRPr lang="fi-FI" dirty="0"/>
          </a:p>
          <a:p>
            <a:r>
              <a:rPr lang="fi-FI" dirty="0"/>
              <a:t>Kansainvälisyyden paine kasvaa</a:t>
            </a:r>
          </a:p>
          <a:p>
            <a:r>
              <a:rPr lang="fi-FI" dirty="0"/>
              <a:t>Rahoituksen myöntäjänä Suomen Akatemia</a:t>
            </a:r>
          </a:p>
        </p:txBody>
      </p:sp>
      <p:pic>
        <p:nvPicPr>
          <p:cNvPr id="10" name="Sisällön paikkamerkki 9">
            <a:extLst>
              <a:ext uri="{FF2B5EF4-FFF2-40B4-BE49-F238E27FC236}">
                <a16:creationId xmlns:a16="http://schemas.microsoft.com/office/drawing/2014/main" xmlns="" id="{59A51848-F2EC-4873-AE3B-3EC8A6780F3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0800000">
            <a:off x="6172199" y="2543968"/>
            <a:ext cx="5496393" cy="3091721"/>
          </a:xfrm>
        </p:spPr>
      </p:pic>
    </p:spTree>
    <p:extLst>
      <p:ext uri="{BB962C8B-B14F-4D97-AF65-F5344CB8AC3E}">
        <p14:creationId xmlns:p14="http://schemas.microsoft.com/office/powerpoint/2010/main" val="361899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C3CF9710-8D6D-429B-9B00-C0C078E3F16A}"/>
              </a:ext>
            </a:extLst>
          </p:cNvPr>
          <p:cNvSpPr>
            <a:spLocks noGrp="1"/>
          </p:cNvSpPr>
          <p:nvPr>
            <p:ph type="title"/>
          </p:nvPr>
        </p:nvSpPr>
        <p:spPr/>
        <p:txBody>
          <a:bodyPr/>
          <a:lstStyle/>
          <a:p>
            <a:r>
              <a:rPr lang="fi-FI" dirty="0"/>
              <a:t>Historia 2000-luku</a:t>
            </a:r>
          </a:p>
        </p:txBody>
      </p:sp>
      <p:sp>
        <p:nvSpPr>
          <p:cNvPr id="3" name="Sisällön paikkamerkki 2">
            <a:extLst>
              <a:ext uri="{FF2B5EF4-FFF2-40B4-BE49-F238E27FC236}">
                <a16:creationId xmlns:a16="http://schemas.microsoft.com/office/drawing/2014/main" xmlns="" id="{6204F1B2-2E50-47CA-9D82-E4F471AE42B8}"/>
              </a:ext>
            </a:extLst>
          </p:cNvPr>
          <p:cNvSpPr>
            <a:spLocks noGrp="1"/>
          </p:cNvSpPr>
          <p:nvPr>
            <p:ph sz="half" idx="1"/>
          </p:nvPr>
        </p:nvSpPr>
        <p:spPr>
          <a:xfrm>
            <a:off x="838199" y="1825625"/>
            <a:ext cx="6532985" cy="4351338"/>
          </a:xfrm>
        </p:spPr>
        <p:txBody>
          <a:bodyPr>
            <a:normAutofit fontScale="92500" lnSpcReduction="10000"/>
          </a:bodyPr>
          <a:lstStyle/>
          <a:p>
            <a:r>
              <a:rPr lang="fi-FI" dirty="0"/>
              <a:t>Avustustoiminta delegoitiin Suomen Akatemialta </a:t>
            </a:r>
            <a:r>
              <a:rPr lang="fi-FI" dirty="0" err="1"/>
              <a:t>TSV:lle</a:t>
            </a:r>
            <a:r>
              <a:rPr lang="fi-FI" dirty="0"/>
              <a:t> 2006, suoraan </a:t>
            </a:r>
            <a:r>
              <a:rPr lang="fi-FI" dirty="0" err="1"/>
              <a:t>okm:ltä</a:t>
            </a:r>
            <a:r>
              <a:rPr lang="fi-FI" dirty="0"/>
              <a:t> </a:t>
            </a:r>
            <a:r>
              <a:rPr lang="fi-FI" dirty="0" err="1"/>
              <a:t>TSV:lle</a:t>
            </a:r>
            <a:r>
              <a:rPr lang="fi-FI" dirty="0"/>
              <a:t> 2014</a:t>
            </a:r>
          </a:p>
          <a:p>
            <a:r>
              <a:rPr lang="fi-FI" dirty="0"/>
              <a:t>Avoin tiede tiedepolitiikan kulmakiveksi</a:t>
            </a:r>
          </a:p>
          <a:p>
            <a:pPr marL="0" indent="0">
              <a:buNone/>
            </a:pPr>
            <a:r>
              <a:rPr lang="fi-FI" dirty="0"/>
              <a:t>-&gt; Julkaisutoiminnan avoimuus avustuksen edellytykseksi 2014</a:t>
            </a:r>
          </a:p>
          <a:p>
            <a:r>
              <a:rPr lang="fi-FI" dirty="0"/>
              <a:t>JUFO ja </a:t>
            </a:r>
            <a:r>
              <a:rPr lang="fi-FI" dirty="0" err="1"/>
              <a:t>okm:n</a:t>
            </a:r>
            <a:r>
              <a:rPr lang="fi-FI" dirty="0"/>
              <a:t> rahoitusmalli muuttavat julkaisutoiminnan luonnetta ja merkitystä</a:t>
            </a:r>
          </a:p>
          <a:p>
            <a:r>
              <a:rPr lang="fi-FI" dirty="0"/>
              <a:t>Hakuohjeita on täsmennetty ja käytäntöjä pyritty muuttamaan läpinäkyvämmiksi 2014 alkaen</a:t>
            </a:r>
          </a:p>
        </p:txBody>
      </p:sp>
      <p:pic>
        <p:nvPicPr>
          <p:cNvPr id="5" name="Sisällön paikkamerkki 4">
            <a:extLst>
              <a:ext uri="{FF2B5EF4-FFF2-40B4-BE49-F238E27FC236}">
                <a16:creationId xmlns:a16="http://schemas.microsoft.com/office/drawing/2014/main" xmlns="" id="{F67E307C-26A8-498F-93FB-AC8ED53B834B}"/>
              </a:ext>
            </a:extLst>
          </p:cNvPr>
          <p:cNvPicPr>
            <a:picLocks noGrp="1" noChangeAspect="1"/>
          </p:cNvPicPr>
          <p:nvPr>
            <p:ph sz="half" idx="2"/>
          </p:nvPr>
        </p:nvPicPr>
        <p:blipFill>
          <a:blip r:embed="rId2"/>
          <a:stretch>
            <a:fillRect/>
          </a:stretch>
        </p:blipFill>
        <p:spPr>
          <a:xfrm>
            <a:off x="7960712" y="1825625"/>
            <a:ext cx="2181663" cy="3408848"/>
          </a:xfrm>
          <a:prstGeom prst="rect">
            <a:avLst/>
          </a:prstGeom>
        </p:spPr>
      </p:pic>
    </p:spTree>
    <p:extLst>
      <p:ext uri="{BB962C8B-B14F-4D97-AF65-F5344CB8AC3E}">
        <p14:creationId xmlns:p14="http://schemas.microsoft.com/office/powerpoint/2010/main" val="301286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C3B9908B-FEF6-4EB9-92DC-D9BB5564970A}"/>
              </a:ext>
            </a:extLst>
          </p:cNvPr>
          <p:cNvSpPr>
            <a:spLocks noGrp="1"/>
          </p:cNvSpPr>
          <p:nvPr>
            <p:ph type="title"/>
          </p:nvPr>
        </p:nvSpPr>
        <p:spPr/>
        <p:txBody>
          <a:bodyPr/>
          <a:lstStyle/>
          <a:p>
            <a:r>
              <a:rPr lang="fi-FI" dirty="0"/>
              <a:t>2017: </a:t>
            </a:r>
            <a:r>
              <a:rPr lang="fi-FI" dirty="0" err="1"/>
              <a:t>Okm:n</a:t>
            </a:r>
            <a:r>
              <a:rPr lang="fi-FI" dirty="0"/>
              <a:t> valtionavustusohjeiden täsmennys</a:t>
            </a:r>
          </a:p>
        </p:txBody>
      </p:sp>
      <p:sp>
        <p:nvSpPr>
          <p:cNvPr id="3" name="Sisällön paikkamerkki 2">
            <a:extLst>
              <a:ext uri="{FF2B5EF4-FFF2-40B4-BE49-F238E27FC236}">
                <a16:creationId xmlns:a16="http://schemas.microsoft.com/office/drawing/2014/main" xmlns="" id="{178E2F34-DD1A-4D44-9C04-081BF3C89503}"/>
              </a:ext>
            </a:extLst>
          </p:cNvPr>
          <p:cNvSpPr>
            <a:spLocks noGrp="1"/>
          </p:cNvSpPr>
          <p:nvPr>
            <p:ph sz="half" idx="1"/>
          </p:nvPr>
        </p:nvSpPr>
        <p:spPr>
          <a:xfrm>
            <a:off x="838199" y="1825625"/>
            <a:ext cx="6962193" cy="4920408"/>
          </a:xfrm>
        </p:spPr>
        <p:txBody>
          <a:bodyPr/>
          <a:lstStyle/>
          <a:p>
            <a:r>
              <a:rPr lang="fi-FI" dirty="0"/>
              <a:t>Opas valtionavustusten hakemisesta, käytöstä ja käytön valvonnasta, Kesäkuu 2017 (http://bit.ly/2wZVFSe.)</a:t>
            </a:r>
          </a:p>
          <a:p>
            <a:r>
              <a:rPr lang="fi-FI" dirty="0"/>
              <a:t>Myönnettyjen avustusten tuloksellisuutta, tarkoituksenmukaisuutta ja vaikuttavuutta seurataan</a:t>
            </a:r>
          </a:p>
          <a:p>
            <a:r>
              <a:rPr lang="fi-FI" dirty="0"/>
              <a:t>Taloudenhoidon tarkkuus kasvaa</a:t>
            </a:r>
          </a:p>
          <a:p>
            <a:r>
              <a:rPr lang="fi-FI" dirty="0"/>
              <a:t>Läpinäkyvyyden vaatimus kasvaa</a:t>
            </a:r>
          </a:p>
          <a:p>
            <a:r>
              <a:rPr lang="fi-FI" dirty="0"/>
              <a:t>Viestinnässä mainittava </a:t>
            </a:r>
            <a:r>
              <a:rPr lang="fi-FI" dirty="0" err="1"/>
              <a:t>okm</a:t>
            </a:r>
            <a:r>
              <a:rPr lang="fi-FI" dirty="0"/>
              <a:t> rahoittajana</a:t>
            </a:r>
          </a:p>
          <a:p>
            <a:endParaRPr lang="fi-FI" dirty="0"/>
          </a:p>
        </p:txBody>
      </p:sp>
      <p:pic>
        <p:nvPicPr>
          <p:cNvPr id="5" name="Sisällön paikkamerkki 4">
            <a:extLst>
              <a:ext uri="{FF2B5EF4-FFF2-40B4-BE49-F238E27FC236}">
                <a16:creationId xmlns:a16="http://schemas.microsoft.com/office/drawing/2014/main" xmlns="" id="{47F747EB-975A-4829-8BCA-A7D5AC75CC6F}"/>
              </a:ext>
            </a:extLst>
          </p:cNvPr>
          <p:cNvPicPr>
            <a:picLocks noGrp="1" noChangeAspect="1"/>
          </p:cNvPicPr>
          <p:nvPr>
            <p:ph sz="half" idx="2"/>
          </p:nvPr>
        </p:nvPicPr>
        <p:blipFill>
          <a:blip r:embed="rId2"/>
          <a:stretch>
            <a:fillRect/>
          </a:stretch>
        </p:blipFill>
        <p:spPr>
          <a:xfrm>
            <a:off x="7951781" y="2687217"/>
            <a:ext cx="3001347" cy="1800808"/>
          </a:xfrm>
          <a:prstGeom prst="rect">
            <a:avLst/>
          </a:prstGeom>
        </p:spPr>
      </p:pic>
    </p:spTree>
    <p:extLst>
      <p:ext uri="{BB962C8B-B14F-4D97-AF65-F5344CB8AC3E}">
        <p14:creationId xmlns:p14="http://schemas.microsoft.com/office/powerpoint/2010/main" val="86142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73D642C1-2FD8-4B07-B0A5-714E8C7909C1}"/>
              </a:ext>
            </a:extLst>
          </p:cNvPr>
          <p:cNvSpPr>
            <a:spLocks noGrp="1"/>
          </p:cNvSpPr>
          <p:nvPr>
            <p:ph type="title"/>
          </p:nvPr>
        </p:nvSpPr>
        <p:spPr/>
        <p:txBody>
          <a:bodyPr/>
          <a:lstStyle/>
          <a:p>
            <a:r>
              <a:rPr lang="fi-FI" dirty="0"/>
              <a:t>Tuloksellisuus, tarkoituksenmukaisuus, vaikuttavuus</a:t>
            </a:r>
          </a:p>
        </p:txBody>
      </p:sp>
      <p:sp>
        <p:nvSpPr>
          <p:cNvPr id="3" name="Sisällön paikkamerkki 2">
            <a:extLst>
              <a:ext uri="{FF2B5EF4-FFF2-40B4-BE49-F238E27FC236}">
                <a16:creationId xmlns:a16="http://schemas.microsoft.com/office/drawing/2014/main" xmlns="" id="{53C052B5-DB46-4899-B0EB-F162FE8F80B7}"/>
              </a:ext>
            </a:extLst>
          </p:cNvPr>
          <p:cNvSpPr>
            <a:spLocks noGrp="1"/>
          </p:cNvSpPr>
          <p:nvPr>
            <p:ph idx="1"/>
          </p:nvPr>
        </p:nvSpPr>
        <p:spPr/>
        <p:txBody>
          <a:bodyPr>
            <a:normAutofit/>
          </a:bodyPr>
          <a:lstStyle/>
          <a:p>
            <a:r>
              <a:rPr lang="fi-FI" dirty="0" err="1"/>
              <a:t>Okm</a:t>
            </a:r>
            <a:r>
              <a:rPr lang="fi-FI" dirty="0"/>
              <a:t> seuraa myöntämiensä valtionavustusten käytön tuloksellisuutta, tarkoituksenmukaisuutta ja vaikuttavuutta ja määräajoin arvioi niiden tarpeellisuutta ja kehittämistarpeita</a:t>
            </a:r>
          </a:p>
          <a:p>
            <a:pPr lvl="1"/>
            <a:r>
              <a:rPr lang="fi-FI" dirty="0"/>
              <a:t>Esim. on mahdollista, että lehtien painokulut määritellään lähivuosina hyväksyttävien kulujen ulkopuolelle</a:t>
            </a:r>
          </a:p>
          <a:p>
            <a:r>
              <a:rPr lang="fi-FI" dirty="0"/>
              <a:t>Avoimuus on julkaisuilla keskeinen vaikuttavuuden kriteeri</a:t>
            </a:r>
          </a:p>
          <a:p>
            <a:r>
              <a:rPr lang="fi-FI" dirty="0"/>
              <a:t>Myös innovaatiot, kansainvälisyys, osaamisen vahvistaminen</a:t>
            </a:r>
          </a:p>
          <a:p>
            <a:r>
              <a:rPr lang="fi-FI" dirty="0"/>
              <a:t>Hakijan kuvattava tavoitteensa sekä hakemuksessa että tiliselvityksessä</a:t>
            </a:r>
          </a:p>
          <a:p>
            <a:pPr marL="0" indent="0">
              <a:buNone/>
            </a:pPr>
            <a:endParaRPr lang="fi-FI" dirty="0"/>
          </a:p>
          <a:p>
            <a:pPr marL="0" indent="0">
              <a:buNone/>
            </a:pPr>
            <a:endParaRPr lang="fi-FI" dirty="0"/>
          </a:p>
          <a:p>
            <a:pPr marL="0" indent="0">
              <a:buNone/>
            </a:pPr>
            <a:endParaRPr lang="fi-FI" dirty="0"/>
          </a:p>
        </p:txBody>
      </p:sp>
    </p:spTree>
    <p:extLst>
      <p:ext uri="{BB962C8B-B14F-4D97-AF65-F5344CB8AC3E}">
        <p14:creationId xmlns:p14="http://schemas.microsoft.com/office/powerpoint/2010/main" val="280805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0EDDFB61-2CE0-403C-930D-1613E6391BC0}"/>
              </a:ext>
            </a:extLst>
          </p:cNvPr>
          <p:cNvSpPr>
            <a:spLocks noGrp="1"/>
          </p:cNvSpPr>
          <p:nvPr>
            <p:ph type="title"/>
          </p:nvPr>
        </p:nvSpPr>
        <p:spPr/>
        <p:txBody>
          <a:bodyPr/>
          <a:lstStyle/>
          <a:p>
            <a:r>
              <a:rPr lang="fi-FI" dirty="0"/>
              <a:t>Avoimuus käytännössä</a:t>
            </a:r>
          </a:p>
        </p:txBody>
      </p:sp>
      <p:sp>
        <p:nvSpPr>
          <p:cNvPr id="3" name="Sisällön paikkamerkki 2">
            <a:extLst>
              <a:ext uri="{FF2B5EF4-FFF2-40B4-BE49-F238E27FC236}">
                <a16:creationId xmlns:a16="http://schemas.microsoft.com/office/drawing/2014/main" xmlns="" id="{DA90F95E-F6AB-431B-A0A1-DE7366C10A02}"/>
              </a:ext>
            </a:extLst>
          </p:cNvPr>
          <p:cNvSpPr>
            <a:spLocks noGrp="1"/>
          </p:cNvSpPr>
          <p:nvPr>
            <p:ph idx="1"/>
          </p:nvPr>
        </p:nvSpPr>
        <p:spPr/>
        <p:txBody>
          <a:bodyPr/>
          <a:lstStyle/>
          <a:p>
            <a:r>
              <a:rPr lang="fi-FI" dirty="0"/>
              <a:t>Lehtien on toteutettava avoimuutta joko</a:t>
            </a:r>
          </a:p>
          <a:p>
            <a:pPr lvl="1"/>
            <a:r>
              <a:rPr lang="fi-FI" dirty="0"/>
              <a:t>Tuottamalla lehti kokonaan avoimen versiona välittömästi tai 6-12 kk viiveellä</a:t>
            </a:r>
          </a:p>
          <a:p>
            <a:pPr lvl="1"/>
            <a:r>
              <a:rPr lang="fi-FI" dirty="0"/>
              <a:t>Sallimalla vertaisarvioidun käsikirjoituksen tai julkaistun artikkelin rinnakkaistallennus ja julkistamalla tämä tallennuspolitiikka </a:t>
            </a:r>
            <a:r>
              <a:rPr lang="fi-FI" dirty="0" err="1"/>
              <a:t>Sherpa</a:t>
            </a:r>
            <a:r>
              <a:rPr lang="fi-FI" dirty="0"/>
              <a:t>/Romeo tietokannassa. Tähän on suomenkielinen lomake </a:t>
            </a:r>
            <a:r>
              <a:rPr lang="fi-FI" dirty="0">
                <a:hlinkClick r:id="rId2"/>
              </a:rPr>
              <a:t>http://openaccess.jyu.fi/lupalomakepohjia/sherpa-romeo</a:t>
            </a:r>
            <a:endParaRPr lang="fi-FI" dirty="0"/>
          </a:p>
          <a:p>
            <a:r>
              <a:rPr lang="fi-FI" dirty="0"/>
              <a:t>Kirjasarjoille ei ole pysyviä ratkaisuja, joten avoimuutta ei tiukasti vaadita, mutta erilaisia ratkaisuja kannattaa kokeilla</a:t>
            </a:r>
          </a:p>
          <a:p>
            <a:r>
              <a:rPr lang="fi-FI" dirty="0"/>
              <a:t>Hakemuksessa ilmoitettu avoimuus tarkastetaan hakemuksia käsiteltäessä </a:t>
            </a:r>
          </a:p>
          <a:p>
            <a:endParaRPr lang="fi-FI" dirty="0"/>
          </a:p>
        </p:txBody>
      </p:sp>
    </p:spTree>
    <p:extLst>
      <p:ext uri="{BB962C8B-B14F-4D97-AF65-F5344CB8AC3E}">
        <p14:creationId xmlns:p14="http://schemas.microsoft.com/office/powerpoint/2010/main" val="191441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1029</Words>
  <Application>Microsoft Office PowerPoint</Application>
  <PresentationFormat>Laajakuva</PresentationFormat>
  <Paragraphs>112</Paragraphs>
  <Slides>19</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19</vt:i4>
      </vt:variant>
    </vt:vector>
  </HeadingPairs>
  <TitlesOfParts>
    <vt:vector size="23" baseType="lpstr">
      <vt:lpstr>Arial</vt:lpstr>
      <vt:lpstr>Calibri</vt:lpstr>
      <vt:lpstr>Calibri Light</vt:lpstr>
      <vt:lpstr>Office-teema</vt:lpstr>
      <vt:lpstr>Quo vadis, julkaisutoiminnan valtionapu?</vt:lpstr>
      <vt:lpstr>Sisältö</vt:lpstr>
      <vt:lpstr>Historiaa: 1800-luku</vt:lpstr>
      <vt:lpstr>Historiaa: Sotienvälinen aika</vt:lpstr>
      <vt:lpstr>Historiaa: 1970-1990-luvut </vt:lpstr>
      <vt:lpstr>Historia 2000-luku</vt:lpstr>
      <vt:lpstr>2017: Okm:n valtionavustusohjeiden täsmennys</vt:lpstr>
      <vt:lpstr>Tuloksellisuus, tarkoituksenmukaisuus, vaikuttavuus</vt:lpstr>
      <vt:lpstr>Avoimuus käytännössä</vt:lpstr>
      <vt:lpstr>Hyväksyttävät kulut</vt:lpstr>
      <vt:lpstr>Erityisavustukset: uusia käytäntöjä</vt:lpstr>
      <vt:lpstr>Hallinnollisten kulujen jyvitys: vanha ja uusi malli (vain erityisavustusta saava seura)</vt:lpstr>
      <vt:lpstr>Muuta huomioitavaa</vt:lpstr>
      <vt:lpstr>Yleis- ja erityisavustuksia saavat </vt:lpstr>
      <vt:lpstr>Viestintä avustuksessa </vt:lpstr>
      <vt:lpstr>Miten TSV:llä edetään? </vt:lpstr>
      <vt:lpstr>Kysymyksiä 1</vt:lpstr>
      <vt:lpstr>Kysymyksiä 2</vt:lpstr>
      <vt:lpstr>Miten parhaiten turvaamme tulevaisuuden?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 vadis, julkaisutoiminnan valtionapu?</dc:title>
  <dc:creator>Johanna Lilja</dc:creator>
  <cp:lastModifiedBy>Kirsi Siitonen</cp:lastModifiedBy>
  <cp:revision>57</cp:revision>
  <dcterms:created xsi:type="dcterms:W3CDTF">2017-06-29T12:42:00Z</dcterms:created>
  <dcterms:modified xsi:type="dcterms:W3CDTF">2017-08-29T06:01:12Z</dcterms:modified>
</cp:coreProperties>
</file>